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3" r:id="rId4"/>
  </p:sldMasterIdLst>
  <p:notesMasterIdLst>
    <p:notesMasterId r:id="rId24"/>
  </p:notesMasterIdLst>
  <p:sldIdLst>
    <p:sldId id="258" r:id="rId5"/>
    <p:sldId id="302" r:id="rId6"/>
    <p:sldId id="338" r:id="rId7"/>
    <p:sldId id="339" r:id="rId8"/>
    <p:sldId id="341" r:id="rId9"/>
    <p:sldId id="342" r:id="rId10"/>
    <p:sldId id="343" r:id="rId11"/>
    <p:sldId id="357" r:id="rId12"/>
    <p:sldId id="344" r:id="rId13"/>
    <p:sldId id="345" r:id="rId14"/>
    <p:sldId id="346" r:id="rId15"/>
    <p:sldId id="347" r:id="rId16"/>
    <p:sldId id="348" r:id="rId17"/>
    <p:sldId id="349" r:id="rId18"/>
    <p:sldId id="358" r:id="rId19"/>
    <p:sldId id="359" r:id="rId20"/>
    <p:sldId id="353" r:id="rId21"/>
    <p:sldId id="354" r:id="rId22"/>
    <p:sldId id="318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75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92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_rels/data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i="0" dirty="0" err="1"/>
            <a:t>NextGenerationEU</a:t>
          </a:r>
          <a:r>
            <a:rPr lang="it-IT" sz="2400" i="0" dirty="0"/>
            <a:t> (NGEU) ed il Dispositivo per la ripresa e resilienza (RRF) per il 2021-26 . Il PNRR «ITALIA DOMANI»</a:t>
          </a:r>
          <a:endParaRPr lang="it-IT" sz="2400" i="0" dirty="0">
            <a:latin typeface="Garamond" panose="02020404030301010803" pitchFamily="18" charset="0"/>
          </a:endParaRPr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LinFactNeighborY="27159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i="0" dirty="0">
              <a:latin typeface="Garamond" panose="02020404030301010803" pitchFamily="18" charset="0"/>
            </a:rPr>
            <a:t>DOVE SIAMO</a:t>
          </a:r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ScaleY="320647" custLinFactNeighborX="122" custLinFactNeighborY="8644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A958191-925C-429E-8A02-1B55A8D1AFF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FD3008-A64B-4887-B84B-AFA314DC285C}">
      <dgm:prSet/>
      <dgm:spPr/>
      <dgm:t>
        <a:bodyPr/>
        <a:lstStyle/>
        <a:p>
          <a:r>
            <a:rPr lang="it-IT" b="1" i="0" baseline="0" dirty="0"/>
            <a:t>Riforme Amministrative e Legislative</a:t>
          </a:r>
          <a:r>
            <a:rPr lang="it-IT" b="0" i="0" baseline="0" dirty="0"/>
            <a:t>. Misure di semplificazione c.d. orizzontali</a:t>
          </a:r>
          <a:endParaRPr lang="en-US" dirty="0"/>
        </a:p>
      </dgm:t>
    </dgm:pt>
    <dgm:pt modelId="{CD8F0696-36C6-4B5C-AAF7-D356CB6B87F1}" type="parTrans" cxnId="{35B76E5F-077E-4FE7-BC8A-D09D260E2D56}">
      <dgm:prSet/>
      <dgm:spPr/>
      <dgm:t>
        <a:bodyPr/>
        <a:lstStyle/>
        <a:p>
          <a:endParaRPr lang="en-US"/>
        </a:p>
      </dgm:t>
    </dgm:pt>
    <dgm:pt modelId="{AB4D9B52-902B-44E8-8FE9-F2793321B3F1}" type="sibTrans" cxnId="{35B76E5F-077E-4FE7-BC8A-D09D260E2D56}">
      <dgm:prSet/>
      <dgm:spPr/>
      <dgm:t>
        <a:bodyPr/>
        <a:lstStyle/>
        <a:p>
          <a:endParaRPr lang="en-US"/>
        </a:p>
      </dgm:t>
    </dgm:pt>
    <dgm:pt modelId="{A6764E57-D9A7-4BCA-9B49-57E8323D0B4C}">
      <dgm:prSet/>
      <dgm:spPr/>
      <dgm:t>
        <a:bodyPr/>
        <a:lstStyle/>
        <a:p>
          <a:r>
            <a:rPr lang="it-IT" b="1" i="0" baseline="0" dirty="0"/>
            <a:t>Stato di attuazione degli Investimenti</a:t>
          </a:r>
          <a:endParaRPr lang="en-US" dirty="0"/>
        </a:p>
      </dgm:t>
    </dgm:pt>
    <dgm:pt modelId="{782883FA-1382-4640-9BD9-8AC5D3FD4F2C}" type="parTrans" cxnId="{1B9156E5-5516-4630-A6CC-C7787E471D8A}">
      <dgm:prSet/>
      <dgm:spPr/>
      <dgm:t>
        <a:bodyPr/>
        <a:lstStyle/>
        <a:p>
          <a:endParaRPr lang="en-US"/>
        </a:p>
      </dgm:t>
    </dgm:pt>
    <dgm:pt modelId="{83EC6EAD-6A57-45FD-9640-245A183047D3}" type="sibTrans" cxnId="{1B9156E5-5516-4630-A6CC-C7787E471D8A}">
      <dgm:prSet/>
      <dgm:spPr/>
      <dgm:t>
        <a:bodyPr/>
        <a:lstStyle/>
        <a:p>
          <a:endParaRPr lang="en-US"/>
        </a:p>
      </dgm:t>
    </dgm:pt>
    <dgm:pt modelId="{E53F9143-8DB8-F843-AFD9-5B1529940B07}">
      <dgm:prSet/>
      <dgm:spPr/>
      <dgm:t>
        <a:bodyPr/>
        <a:lstStyle/>
        <a:p>
          <a:r>
            <a:rPr lang="it-IT" b="1" dirty="0"/>
            <a:t>MODIFICHE AL PNRR PER ATTUAZIONE REPOWER EU</a:t>
          </a:r>
        </a:p>
        <a:p>
          <a:endParaRPr lang="it-IT" dirty="0"/>
        </a:p>
      </dgm:t>
    </dgm:pt>
    <dgm:pt modelId="{C4B58069-1E0D-0B42-B66B-90E6F37F024F}" type="parTrans" cxnId="{BD7CD22C-5A22-D745-9AAC-786BC51BAD83}">
      <dgm:prSet/>
      <dgm:spPr/>
      <dgm:t>
        <a:bodyPr/>
        <a:lstStyle/>
        <a:p>
          <a:endParaRPr lang="it-IT"/>
        </a:p>
      </dgm:t>
    </dgm:pt>
    <dgm:pt modelId="{EBE66A73-ADDE-0743-B958-5E19B02AC975}" type="sibTrans" cxnId="{BD7CD22C-5A22-D745-9AAC-786BC51BAD83}">
      <dgm:prSet/>
      <dgm:spPr/>
      <dgm:t>
        <a:bodyPr/>
        <a:lstStyle/>
        <a:p>
          <a:endParaRPr lang="it-IT"/>
        </a:p>
      </dgm:t>
    </dgm:pt>
    <dgm:pt modelId="{F505CCE0-C641-F449-BF84-7C9513762F5A}" type="pres">
      <dgm:prSet presAssocID="{4A958191-925C-429E-8A02-1B55A8D1AFF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1CE20F1-DFA3-0341-8ABF-195102A80BAE}" type="pres">
      <dgm:prSet presAssocID="{01FD3008-A64B-4887-B84B-AFA314DC285C}" presName="hierRoot1" presStyleCnt="0"/>
      <dgm:spPr/>
    </dgm:pt>
    <dgm:pt modelId="{D2A0771C-1BC5-974E-801B-1D2D8EC0AB9D}" type="pres">
      <dgm:prSet presAssocID="{01FD3008-A64B-4887-B84B-AFA314DC285C}" presName="composite" presStyleCnt="0"/>
      <dgm:spPr/>
    </dgm:pt>
    <dgm:pt modelId="{3BD8DC54-D2BD-5B4B-8AC2-F0FDFCADF62C}" type="pres">
      <dgm:prSet presAssocID="{01FD3008-A64B-4887-B84B-AFA314DC285C}" presName="background" presStyleLbl="node0" presStyleIdx="0" presStyleCnt="2"/>
      <dgm:spPr/>
    </dgm:pt>
    <dgm:pt modelId="{4B0B39DB-2228-344F-B3A1-DF185849C8E4}" type="pres">
      <dgm:prSet presAssocID="{01FD3008-A64B-4887-B84B-AFA314DC285C}" presName="text" presStyleLbl="fgAcc0" presStyleIdx="0" presStyleCnt="2">
        <dgm:presLayoutVars>
          <dgm:chPref val="3"/>
        </dgm:presLayoutVars>
      </dgm:prSet>
      <dgm:spPr/>
    </dgm:pt>
    <dgm:pt modelId="{A3EEF253-E6E2-9D43-A479-1108D7D4A03E}" type="pres">
      <dgm:prSet presAssocID="{01FD3008-A64B-4887-B84B-AFA314DC285C}" presName="hierChild2" presStyleCnt="0"/>
      <dgm:spPr/>
    </dgm:pt>
    <dgm:pt modelId="{C8B450CD-CA44-7240-BF01-2750260859C8}" type="pres">
      <dgm:prSet presAssocID="{A6764E57-D9A7-4BCA-9B49-57E8323D0B4C}" presName="hierRoot1" presStyleCnt="0"/>
      <dgm:spPr/>
    </dgm:pt>
    <dgm:pt modelId="{D547BE64-5F9E-A645-9BDD-ED034DFE56E1}" type="pres">
      <dgm:prSet presAssocID="{A6764E57-D9A7-4BCA-9B49-57E8323D0B4C}" presName="composite" presStyleCnt="0"/>
      <dgm:spPr/>
    </dgm:pt>
    <dgm:pt modelId="{3D663752-C4A5-7C46-9366-73E08301663D}" type="pres">
      <dgm:prSet presAssocID="{A6764E57-D9A7-4BCA-9B49-57E8323D0B4C}" presName="background" presStyleLbl="node0" presStyleIdx="1" presStyleCnt="2"/>
      <dgm:spPr/>
    </dgm:pt>
    <dgm:pt modelId="{118F84A1-177E-7F40-ABA0-5C21DA442A12}" type="pres">
      <dgm:prSet presAssocID="{A6764E57-D9A7-4BCA-9B49-57E8323D0B4C}" presName="text" presStyleLbl="fgAcc0" presStyleIdx="1" presStyleCnt="2">
        <dgm:presLayoutVars>
          <dgm:chPref val="3"/>
        </dgm:presLayoutVars>
      </dgm:prSet>
      <dgm:spPr/>
    </dgm:pt>
    <dgm:pt modelId="{4389971C-1E4A-814C-A197-617EB3976E1D}" type="pres">
      <dgm:prSet presAssocID="{A6764E57-D9A7-4BCA-9B49-57E8323D0B4C}" presName="hierChild2" presStyleCnt="0"/>
      <dgm:spPr/>
    </dgm:pt>
    <dgm:pt modelId="{CA583CED-870F-C740-AD02-0331EDC8D8BC}" type="pres">
      <dgm:prSet presAssocID="{C4B58069-1E0D-0B42-B66B-90E6F37F024F}" presName="Name10" presStyleLbl="parChTrans1D2" presStyleIdx="0" presStyleCnt="1"/>
      <dgm:spPr/>
    </dgm:pt>
    <dgm:pt modelId="{C4319537-D741-F749-BF70-C8DBAAA6950C}" type="pres">
      <dgm:prSet presAssocID="{E53F9143-8DB8-F843-AFD9-5B1529940B07}" presName="hierRoot2" presStyleCnt="0"/>
      <dgm:spPr/>
    </dgm:pt>
    <dgm:pt modelId="{4FC5571F-632C-5B46-A728-12299FCDF2DE}" type="pres">
      <dgm:prSet presAssocID="{E53F9143-8DB8-F843-AFD9-5B1529940B07}" presName="composite2" presStyleCnt="0"/>
      <dgm:spPr/>
    </dgm:pt>
    <dgm:pt modelId="{B94CC961-FF3E-494B-B3B9-B19AF2C583A1}" type="pres">
      <dgm:prSet presAssocID="{E53F9143-8DB8-F843-AFD9-5B1529940B07}" presName="background2" presStyleLbl="node2" presStyleIdx="0" presStyleCnt="1"/>
      <dgm:spPr/>
    </dgm:pt>
    <dgm:pt modelId="{DF366352-99E2-F840-8932-CAC33C82B2BA}" type="pres">
      <dgm:prSet presAssocID="{E53F9143-8DB8-F843-AFD9-5B1529940B07}" presName="text2" presStyleLbl="fgAcc2" presStyleIdx="0" presStyleCnt="1">
        <dgm:presLayoutVars>
          <dgm:chPref val="3"/>
        </dgm:presLayoutVars>
      </dgm:prSet>
      <dgm:spPr/>
    </dgm:pt>
    <dgm:pt modelId="{3E630F4C-58AD-A840-B896-A44C1B371B49}" type="pres">
      <dgm:prSet presAssocID="{E53F9143-8DB8-F843-AFD9-5B1529940B07}" presName="hierChild3" presStyleCnt="0"/>
      <dgm:spPr/>
    </dgm:pt>
  </dgm:ptLst>
  <dgm:cxnLst>
    <dgm:cxn modelId="{58684626-F7AB-4742-A7DB-58D082185C3B}" type="presOf" srcId="{E53F9143-8DB8-F843-AFD9-5B1529940B07}" destId="{DF366352-99E2-F840-8932-CAC33C82B2BA}" srcOrd="0" destOrd="0" presId="urn:microsoft.com/office/officeart/2005/8/layout/hierarchy1"/>
    <dgm:cxn modelId="{1A0F6C2C-0B8D-C246-B5AF-CA5ED226B743}" type="presOf" srcId="{A6764E57-D9A7-4BCA-9B49-57E8323D0B4C}" destId="{118F84A1-177E-7F40-ABA0-5C21DA442A12}" srcOrd="0" destOrd="0" presId="urn:microsoft.com/office/officeart/2005/8/layout/hierarchy1"/>
    <dgm:cxn modelId="{BD7CD22C-5A22-D745-9AAC-786BC51BAD83}" srcId="{A6764E57-D9A7-4BCA-9B49-57E8323D0B4C}" destId="{E53F9143-8DB8-F843-AFD9-5B1529940B07}" srcOrd="0" destOrd="0" parTransId="{C4B58069-1E0D-0B42-B66B-90E6F37F024F}" sibTransId="{EBE66A73-ADDE-0743-B958-5E19B02AC975}"/>
    <dgm:cxn modelId="{14757744-D909-844E-A455-D13B9B593E0D}" type="presOf" srcId="{01FD3008-A64B-4887-B84B-AFA314DC285C}" destId="{4B0B39DB-2228-344F-B3A1-DF185849C8E4}" srcOrd="0" destOrd="0" presId="urn:microsoft.com/office/officeart/2005/8/layout/hierarchy1"/>
    <dgm:cxn modelId="{35B76E5F-077E-4FE7-BC8A-D09D260E2D56}" srcId="{4A958191-925C-429E-8A02-1B55A8D1AFF4}" destId="{01FD3008-A64B-4887-B84B-AFA314DC285C}" srcOrd="0" destOrd="0" parTransId="{CD8F0696-36C6-4B5C-AAF7-D356CB6B87F1}" sibTransId="{AB4D9B52-902B-44E8-8FE9-F2793321B3F1}"/>
    <dgm:cxn modelId="{CCE236AF-FB80-6E44-A9B1-B6C56A386D3D}" type="presOf" srcId="{C4B58069-1E0D-0B42-B66B-90E6F37F024F}" destId="{CA583CED-870F-C740-AD02-0331EDC8D8BC}" srcOrd="0" destOrd="0" presId="urn:microsoft.com/office/officeart/2005/8/layout/hierarchy1"/>
    <dgm:cxn modelId="{2FE6A8C0-914F-CE41-8A2B-1C4AD65C214A}" type="presOf" srcId="{4A958191-925C-429E-8A02-1B55A8D1AFF4}" destId="{F505CCE0-C641-F449-BF84-7C9513762F5A}" srcOrd="0" destOrd="0" presId="urn:microsoft.com/office/officeart/2005/8/layout/hierarchy1"/>
    <dgm:cxn modelId="{1B9156E5-5516-4630-A6CC-C7787E471D8A}" srcId="{4A958191-925C-429E-8A02-1B55A8D1AFF4}" destId="{A6764E57-D9A7-4BCA-9B49-57E8323D0B4C}" srcOrd="1" destOrd="0" parTransId="{782883FA-1382-4640-9BD9-8AC5D3FD4F2C}" sibTransId="{83EC6EAD-6A57-45FD-9640-245A183047D3}"/>
    <dgm:cxn modelId="{D0E2FC44-14E2-5742-B7A1-C24F88DCFB5A}" type="presParOf" srcId="{F505CCE0-C641-F449-BF84-7C9513762F5A}" destId="{E1CE20F1-DFA3-0341-8ABF-195102A80BAE}" srcOrd="0" destOrd="0" presId="urn:microsoft.com/office/officeart/2005/8/layout/hierarchy1"/>
    <dgm:cxn modelId="{283BD461-7564-ED4A-A864-850E80807326}" type="presParOf" srcId="{E1CE20F1-DFA3-0341-8ABF-195102A80BAE}" destId="{D2A0771C-1BC5-974E-801B-1D2D8EC0AB9D}" srcOrd="0" destOrd="0" presId="urn:microsoft.com/office/officeart/2005/8/layout/hierarchy1"/>
    <dgm:cxn modelId="{0DFD74F2-92E8-FA4E-B9F2-0BC57B8B67A2}" type="presParOf" srcId="{D2A0771C-1BC5-974E-801B-1D2D8EC0AB9D}" destId="{3BD8DC54-D2BD-5B4B-8AC2-F0FDFCADF62C}" srcOrd="0" destOrd="0" presId="urn:microsoft.com/office/officeart/2005/8/layout/hierarchy1"/>
    <dgm:cxn modelId="{612EA8A8-59F7-604C-B5F7-E6C69E1D4B22}" type="presParOf" srcId="{D2A0771C-1BC5-974E-801B-1D2D8EC0AB9D}" destId="{4B0B39DB-2228-344F-B3A1-DF185849C8E4}" srcOrd="1" destOrd="0" presId="urn:microsoft.com/office/officeart/2005/8/layout/hierarchy1"/>
    <dgm:cxn modelId="{B6A374B0-17C3-5447-B8E1-D2F7607215CD}" type="presParOf" srcId="{E1CE20F1-DFA3-0341-8ABF-195102A80BAE}" destId="{A3EEF253-E6E2-9D43-A479-1108D7D4A03E}" srcOrd="1" destOrd="0" presId="urn:microsoft.com/office/officeart/2005/8/layout/hierarchy1"/>
    <dgm:cxn modelId="{DBDA9A1A-FF5A-024C-A3B0-1B0DEF7433F2}" type="presParOf" srcId="{F505CCE0-C641-F449-BF84-7C9513762F5A}" destId="{C8B450CD-CA44-7240-BF01-2750260859C8}" srcOrd="1" destOrd="0" presId="urn:microsoft.com/office/officeart/2005/8/layout/hierarchy1"/>
    <dgm:cxn modelId="{95678B6B-C56A-F540-A0DD-B2E754F85705}" type="presParOf" srcId="{C8B450CD-CA44-7240-BF01-2750260859C8}" destId="{D547BE64-5F9E-A645-9BDD-ED034DFE56E1}" srcOrd="0" destOrd="0" presId="urn:microsoft.com/office/officeart/2005/8/layout/hierarchy1"/>
    <dgm:cxn modelId="{0CC5581F-C96D-1644-8F47-F63287003F7C}" type="presParOf" srcId="{D547BE64-5F9E-A645-9BDD-ED034DFE56E1}" destId="{3D663752-C4A5-7C46-9366-73E08301663D}" srcOrd="0" destOrd="0" presId="urn:microsoft.com/office/officeart/2005/8/layout/hierarchy1"/>
    <dgm:cxn modelId="{8D29F315-11BA-1E44-971D-3ECD552F8A30}" type="presParOf" srcId="{D547BE64-5F9E-A645-9BDD-ED034DFE56E1}" destId="{118F84A1-177E-7F40-ABA0-5C21DA442A12}" srcOrd="1" destOrd="0" presId="urn:microsoft.com/office/officeart/2005/8/layout/hierarchy1"/>
    <dgm:cxn modelId="{7E93E60F-A647-9C4A-9053-EE88ABE9D48B}" type="presParOf" srcId="{C8B450CD-CA44-7240-BF01-2750260859C8}" destId="{4389971C-1E4A-814C-A197-617EB3976E1D}" srcOrd="1" destOrd="0" presId="urn:microsoft.com/office/officeart/2005/8/layout/hierarchy1"/>
    <dgm:cxn modelId="{8BF5199E-8693-6B49-82B0-EC6057462871}" type="presParOf" srcId="{4389971C-1E4A-814C-A197-617EB3976E1D}" destId="{CA583CED-870F-C740-AD02-0331EDC8D8BC}" srcOrd="0" destOrd="0" presId="urn:microsoft.com/office/officeart/2005/8/layout/hierarchy1"/>
    <dgm:cxn modelId="{9A500035-FA6C-FF4C-9639-876E579E49C1}" type="presParOf" srcId="{4389971C-1E4A-814C-A197-617EB3976E1D}" destId="{C4319537-D741-F749-BF70-C8DBAAA6950C}" srcOrd="1" destOrd="0" presId="urn:microsoft.com/office/officeart/2005/8/layout/hierarchy1"/>
    <dgm:cxn modelId="{44EC4321-8C2F-AB43-8A32-D374B93E94AE}" type="presParOf" srcId="{C4319537-D741-F749-BF70-C8DBAAA6950C}" destId="{4FC5571F-632C-5B46-A728-12299FCDF2DE}" srcOrd="0" destOrd="0" presId="urn:microsoft.com/office/officeart/2005/8/layout/hierarchy1"/>
    <dgm:cxn modelId="{EC6F4143-6A02-1A40-8B09-B9A4F73052AE}" type="presParOf" srcId="{4FC5571F-632C-5B46-A728-12299FCDF2DE}" destId="{B94CC961-FF3E-494B-B3B9-B19AF2C583A1}" srcOrd="0" destOrd="0" presId="urn:microsoft.com/office/officeart/2005/8/layout/hierarchy1"/>
    <dgm:cxn modelId="{EAEED8E8-AAD2-8046-AA97-CF88682F60C7}" type="presParOf" srcId="{4FC5571F-632C-5B46-A728-12299FCDF2DE}" destId="{DF366352-99E2-F840-8932-CAC33C82B2BA}" srcOrd="1" destOrd="0" presId="urn:microsoft.com/office/officeart/2005/8/layout/hierarchy1"/>
    <dgm:cxn modelId="{2CDB8303-C382-054C-AA53-F77973B6BEF5}" type="presParOf" srcId="{C4319537-D741-F749-BF70-C8DBAAA6950C}" destId="{3E630F4C-58AD-A840-B896-A44C1B371B4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i="0" dirty="0"/>
            <a:t>Avanzamento Finanziario PNRR (fonte MEF)</a:t>
          </a:r>
          <a:endParaRPr lang="it-IT" sz="2400" i="0" dirty="0">
            <a:latin typeface="Garamond" panose="02020404030301010803" pitchFamily="18" charset="0"/>
          </a:endParaRPr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ScaleY="320647" custLinFactNeighborX="122" custLinFactNeighborY="8644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A958191-925C-429E-8A02-1B55A8D1AFF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200CDC4-C39E-4772-A744-AD8A972494CB}">
      <dgm:prSet/>
      <dgm:spPr/>
      <dgm:t>
        <a:bodyPr/>
        <a:lstStyle/>
        <a:p>
          <a:r>
            <a:rPr lang="it-IT" b="0" i="0" baseline="0" dirty="0"/>
            <a:t>A fronte di una erogazione della UE all’Italia di 66,9 miliardi di €, al 31 dicembre 2022 risultano spese sostenute per 24,48 miliardi di euro</a:t>
          </a:r>
          <a:endParaRPr lang="en-US" dirty="0"/>
        </a:p>
      </dgm:t>
    </dgm:pt>
    <dgm:pt modelId="{0E2F06A6-66EA-4D90-9231-20ED04694A30}" type="parTrans" cxnId="{4BCCCCF9-445F-4205-99F8-8CFBE7A21895}">
      <dgm:prSet/>
      <dgm:spPr/>
      <dgm:t>
        <a:bodyPr/>
        <a:lstStyle/>
        <a:p>
          <a:endParaRPr lang="en-US"/>
        </a:p>
      </dgm:t>
    </dgm:pt>
    <dgm:pt modelId="{61865E61-BD6F-493B-AAD4-BE45DDC82A94}" type="sibTrans" cxnId="{4BCCCCF9-445F-4205-99F8-8CFBE7A21895}">
      <dgm:prSet/>
      <dgm:spPr/>
      <dgm:t>
        <a:bodyPr/>
        <a:lstStyle/>
        <a:p>
          <a:endParaRPr lang="en-US"/>
        </a:p>
      </dgm:t>
    </dgm:pt>
    <dgm:pt modelId="{01FD3008-A64B-4887-B84B-AFA314DC285C}">
      <dgm:prSet/>
      <dgm:spPr/>
      <dgm:t>
        <a:bodyPr/>
        <a:lstStyle/>
        <a:p>
          <a:r>
            <a:rPr lang="it-IT" b="0" i="0" baseline="0"/>
            <a:t>Al 28 febbraio 2023 spese pari a 25,74 miliardi di €</a:t>
          </a:r>
          <a:endParaRPr lang="en-US"/>
        </a:p>
      </dgm:t>
    </dgm:pt>
    <dgm:pt modelId="{CD8F0696-36C6-4B5C-AAF7-D356CB6B87F1}" type="parTrans" cxnId="{35B76E5F-077E-4FE7-BC8A-D09D260E2D56}">
      <dgm:prSet/>
      <dgm:spPr/>
      <dgm:t>
        <a:bodyPr/>
        <a:lstStyle/>
        <a:p>
          <a:endParaRPr lang="en-US"/>
        </a:p>
      </dgm:t>
    </dgm:pt>
    <dgm:pt modelId="{AB4D9B52-902B-44E8-8FE9-F2793321B3F1}" type="sibTrans" cxnId="{35B76E5F-077E-4FE7-BC8A-D09D260E2D56}">
      <dgm:prSet/>
      <dgm:spPr/>
      <dgm:t>
        <a:bodyPr/>
        <a:lstStyle/>
        <a:p>
          <a:endParaRPr lang="en-US"/>
        </a:p>
      </dgm:t>
    </dgm:pt>
    <dgm:pt modelId="{A6764E57-D9A7-4BCA-9B49-57E8323D0B4C}">
      <dgm:prSet/>
      <dgm:spPr/>
      <dgm:t>
        <a:bodyPr/>
        <a:lstStyle/>
        <a:p>
          <a:r>
            <a:rPr lang="it-IT" b="1" i="0" baseline="0"/>
            <a:t>Le spese sostenute sono pari al 13,44% del totale</a:t>
          </a:r>
          <a:endParaRPr lang="en-US"/>
        </a:p>
      </dgm:t>
    </dgm:pt>
    <dgm:pt modelId="{782883FA-1382-4640-9BD9-8AC5D3FD4F2C}" type="parTrans" cxnId="{1B9156E5-5516-4630-A6CC-C7787E471D8A}">
      <dgm:prSet/>
      <dgm:spPr/>
      <dgm:t>
        <a:bodyPr/>
        <a:lstStyle/>
        <a:p>
          <a:endParaRPr lang="en-US"/>
        </a:p>
      </dgm:t>
    </dgm:pt>
    <dgm:pt modelId="{83EC6EAD-6A57-45FD-9640-245A183047D3}" type="sibTrans" cxnId="{1B9156E5-5516-4630-A6CC-C7787E471D8A}">
      <dgm:prSet/>
      <dgm:spPr/>
      <dgm:t>
        <a:bodyPr/>
        <a:lstStyle/>
        <a:p>
          <a:endParaRPr lang="en-US"/>
        </a:p>
      </dgm:t>
    </dgm:pt>
    <dgm:pt modelId="{C043F408-4B48-413A-AAB9-CE28794618D2}">
      <dgm:prSet/>
      <dgm:spPr/>
      <dgm:t>
        <a:bodyPr/>
        <a:lstStyle/>
        <a:p>
          <a:r>
            <a:rPr lang="it-IT" b="0" i="0" baseline="0" dirty="0"/>
            <a:t>Le principali spese hanno riguardato gli investimenti legati al sisma bonus ed ecobonus, ed alle spese per infrastrutture (ferroviarie)</a:t>
          </a:r>
          <a:endParaRPr lang="en-US" dirty="0"/>
        </a:p>
      </dgm:t>
    </dgm:pt>
    <dgm:pt modelId="{502E99A8-CE83-4AAC-99FD-061F9BD01752}" type="parTrans" cxnId="{AA1EC6DD-1C81-415D-8EB1-B7ECB9451E92}">
      <dgm:prSet/>
      <dgm:spPr/>
      <dgm:t>
        <a:bodyPr/>
        <a:lstStyle/>
        <a:p>
          <a:endParaRPr lang="en-US"/>
        </a:p>
      </dgm:t>
    </dgm:pt>
    <dgm:pt modelId="{BE0EFEB6-DAED-448B-B51F-79573718747C}" type="sibTrans" cxnId="{AA1EC6DD-1C81-415D-8EB1-B7ECB9451E92}">
      <dgm:prSet/>
      <dgm:spPr/>
      <dgm:t>
        <a:bodyPr/>
        <a:lstStyle/>
        <a:p>
          <a:endParaRPr lang="en-US"/>
        </a:p>
      </dgm:t>
    </dgm:pt>
    <dgm:pt modelId="{F505CCE0-C641-F449-BF84-7C9513762F5A}" type="pres">
      <dgm:prSet presAssocID="{4A958191-925C-429E-8A02-1B55A8D1AFF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AE879BB-7B30-C946-B100-D39592C4944B}" type="pres">
      <dgm:prSet presAssocID="{3200CDC4-C39E-4772-A744-AD8A972494CB}" presName="hierRoot1" presStyleCnt="0"/>
      <dgm:spPr/>
    </dgm:pt>
    <dgm:pt modelId="{0B425E38-1888-6841-8005-93B174BEE546}" type="pres">
      <dgm:prSet presAssocID="{3200CDC4-C39E-4772-A744-AD8A972494CB}" presName="composite" presStyleCnt="0"/>
      <dgm:spPr/>
    </dgm:pt>
    <dgm:pt modelId="{FAF055BA-EE73-F24F-8DB6-7AA1F5356C19}" type="pres">
      <dgm:prSet presAssocID="{3200CDC4-C39E-4772-A744-AD8A972494CB}" presName="background" presStyleLbl="node0" presStyleIdx="0" presStyleCnt="4"/>
      <dgm:spPr/>
    </dgm:pt>
    <dgm:pt modelId="{4134A706-47A3-124B-B0F2-EEBE63B98A59}" type="pres">
      <dgm:prSet presAssocID="{3200CDC4-C39E-4772-A744-AD8A972494CB}" presName="text" presStyleLbl="fgAcc0" presStyleIdx="0" presStyleCnt="4">
        <dgm:presLayoutVars>
          <dgm:chPref val="3"/>
        </dgm:presLayoutVars>
      </dgm:prSet>
      <dgm:spPr/>
    </dgm:pt>
    <dgm:pt modelId="{049399C6-32C3-D142-A009-E7348E4DEC14}" type="pres">
      <dgm:prSet presAssocID="{3200CDC4-C39E-4772-A744-AD8A972494CB}" presName="hierChild2" presStyleCnt="0"/>
      <dgm:spPr/>
    </dgm:pt>
    <dgm:pt modelId="{E1CE20F1-DFA3-0341-8ABF-195102A80BAE}" type="pres">
      <dgm:prSet presAssocID="{01FD3008-A64B-4887-B84B-AFA314DC285C}" presName="hierRoot1" presStyleCnt="0"/>
      <dgm:spPr/>
    </dgm:pt>
    <dgm:pt modelId="{D2A0771C-1BC5-974E-801B-1D2D8EC0AB9D}" type="pres">
      <dgm:prSet presAssocID="{01FD3008-A64B-4887-B84B-AFA314DC285C}" presName="composite" presStyleCnt="0"/>
      <dgm:spPr/>
    </dgm:pt>
    <dgm:pt modelId="{3BD8DC54-D2BD-5B4B-8AC2-F0FDFCADF62C}" type="pres">
      <dgm:prSet presAssocID="{01FD3008-A64B-4887-B84B-AFA314DC285C}" presName="background" presStyleLbl="node0" presStyleIdx="1" presStyleCnt="4"/>
      <dgm:spPr/>
    </dgm:pt>
    <dgm:pt modelId="{4B0B39DB-2228-344F-B3A1-DF185849C8E4}" type="pres">
      <dgm:prSet presAssocID="{01FD3008-A64B-4887-B84B-AFA314DC285C}" presName="text" presStyleLbl="fgAcc0" presStyleIdx="1" presStyleCnt="4">
        <dgm:presLayoutVars>
          <dgm:chPref val="3"/>
        </dgm:presLayoutVars>
      </dgm:prSet>
      <dgm:spPr/>
    </dgm:pt>
    <dgm:pt modelId="{A3EEF253-E6E2-9D43-A479-1108D7D4A03E}" type="pres">
      <dgm:prSet presAssocID="{01FD3008-A64B-4887-B84B-AFA314DC285C}" presName="hierChild2" presStyleCnt="0"/>
      <dgm:spPr/>
    </dgm:pt>
    <dgm:pt modelId="{C8B450CD-CA44-7240-BF01-2750260859C8}" type="pres">
      <dgm:prSet presAssocID="{A6764E57-D9A7-4BCA-9B49-57E8323D0B4C}" presName="hierRoot1" presStyleCnt="0"/>
      <dgm:spPr/>
    </dgm:pt>
    <dgm:pt modelId="{D547BE64-5F9E-A645-9BDD-ED034DFE56E1}" type="pres">
      <dgm:prSet presAssocID="{A6764E57-D9A7-4BCA-9B49-57E8323D0B4C}" presName="composite" presStyleCnt="0"/>
      <dgm:spPr/>
    </dgm:pt>
    <dgm:pt modelId="{3D663752-C4A5-7C46-9366-73E08301663D}" type="pres">
      <dgm:prSet presAssocID="{A6764E57-D9A7-4BCA-9B49-57E8323D0B4C}" presName="background" presStyleLbl="node0" presStyleIdx="2" presStyleCnt="4"/>
      <dgm:spPr/>
    </dgm:pt>
    <dgm:pt modelId="{118F84A1-177E-7F40-ABA0-5C21DA442A12}" type="pres">
      <dgm:prSet presAssocID="{A6764E57-D9A7-4BCA-9B49-57E8323D0B4C}" presName="text" presStyleLbl="fgAcc0" presStyleIdx="2" presStyleCnt="4">
        <dgm:presLayoutVars>
          <dgm:chPref val="3"/>
        </dgm:presLayoutVars>
      </dgm:prSet>
      <dgm:spPr/>
    </dgm:pt>
    <dgm:pt modelId="{4389971C-1E4A-814C-A197-617EB3976E1D}" type="pres">
      <dgm:prSet presAssocID="{A6764E57-D9A7-4BCA-9B49-57E8323D0B4C}" presName="hierChild2" presStyleCnt="0"/>
      <dgm:spPr/>
    </dgm:pt>
    <dgm:pt modelId="{D8A28422-1F1C-FB48-B5D1-419C5357F1F7}" type="pres">
      <dgm:prSet presAssocID="{C043F408-4B48-413A-AAB9-CE28794618D2}" presName="hierRoot1" presStyleCnt="0"/>
      <dgm:spPr/>
    </dgm:pt>
    <dgm:pt modelId="{F608C7A9-6EAC-5F43-A4C2-D0F167F82A74}" type="pres">
      <dgm:prSet presAssocID="{C043F408-4B48-413A-AAB9-CE28794618D2}" presName="composite" presStyleCnt="0"/>
      <dgm:spPr/>
    </dgm:pt>
    <dgm:pt modelId="{4DB7B32C-E357-0C45-8C60-408B55D34A22}" type="pres">
      <dgm:prSet presAssocID="{C043F408-4B48-413A-AAB9-CE28794618D2}" presName="background" presStyleLbl="node0" presStyleIdx="3" presStyleCnt="4"/>
      <dgm:spPr/>
    </dgm:pt>
    <dgm:pt modelId="{178438BA-9B17-4E4C-AEFC-DAA0CE2C2B0C}" type="pres">
      <dgm:prSet presAssocID="{C043F408-4B48-413A-AAB9-CE28794618D2}" presName="text" presStyleLbl="fgAcc0" presStyleIdx="3" presStyleCnt="4">
        <dgm:presLayoutVars>
          <dgm:chPref val="3"/>
        </dgm:presLayoutVars>
      </dgm:prSet>
      <dgm:spPr/>
    </dgm:pt>
    <dgm:pt modelId="{515F1262-08B3-2F43-8443-03C75460FFBD}" type="pres">
      <dgm:prSet presAssocID="{C043F408-4B48-413A-AAB9-CE28794618D2}" presName="hierChild2" presStyleCnt="0"/>
      <dgm:spPr/>
    </dgm:pt>
  </dgm:ptLst>
  <dgm:cxnLst>
    <dgm:cxn modelId="{1A0F6C2C-0B8D-C246-B5AF-CA5ED226B743}" type="presOf" srcId="{A6764E57-D9A7-4BCA-9B49-57E8323D0B4C}" destId="{118F84A1-177E-7F40-ABA0-5C21DA442A12}" srcOrd="0" destOrd="0" presId="urn:microsoft.com/office/officeart/2005/8/layout/hierarchy1"/>
    <dgm:cxn modelId="{6EB40244-FC3D-F640-9BA3-154D1273040B}" type="presOf" srcId="{3200CDC4-C39E-4772-A744-AD8A972494CB}" destId="{4134A706-47A3-124B-B0F2-EEBE63B98A59}" srcOrd="0" destOrd="0" presId="urn:microsoft.com/office/officeart/2005/8/layout/hierarchy1"/>
    <dgm:cxn modelId="{14757744-D909-844E-A455-D13B9B593E0D}" type="presOf" srcId="{01FD3008-A64B-4887-B84B-AFA314DC285C}" destId="{4B0B39DB-2228-344F-B3A1-DF185849C8E4}" srcOrd="0" destOrd="0" presId="urn:microsoft.com/office/officeart/2005/8/layout/hierarchy1"/>
    <dgm:cxn modelId="{35B76E5F-077E-4FE7-BC8A-D09D260E2D56}" srcId="{4A958191-925C-429E-8A02-1B55A8D1AFF4}" destId="{01FD3008-A64B-4887-B84B-AFA314DC285C}" srcOrd="1" destOrd="0" parTransId="{CD8F0696-36C6-4B5C-AAF7-D356CB6B87F1}" sibTransId="{AB4D9B52-902B-44E8-8FE9-F2793321B3F1}"/>
    <dgm:cxn modelId="{2FE6A8C0-914F-CE41-8A2B-1C4AD65C214A}" type="presOf" srcId="{4A958191-925C-429E-8A02-1B55A8D1AFF4}" destId="{F505CCE0-C641-F449-BF84-7C9513762F5A}" srcOrd="0" destOrd="0" presId="urn:microsoft.com/office/officeart/2005/8/layout/hierarchy1"/>
    <dgm:cxn modelId="{AA1EC6DD-1C81-415D-8EB1-B7ECB9451E92}" srcId="{4A958191-925C-429E-8A02-1B55A8D1AFF4}" destId="{C043F408-4B48-413A-AAB9-CE28794618D2}" srcOrd="3" destOrd="0" parTransId="{502E99A8-CE83-4AAC-99FD-061F9BD01752}" sibTransId="{BE0EFEB6-DAED-448B-B51F-79573718747C}"/>
    <dgm:cxn modelId="{1B9156E5-5516-4630-A6CC-C7787E471D8A}" srcId="{4A958191-925C-429E-8A02-1B55A8D1AFF4}" destId="{A6764E57-D9A7-4BCA-9B49-57E8323D0B4C}" srcOrd="2" destOrd="0" parTransId="{782883FA-1382-4640-9BD9-8AC5D3FD4F2C}" sibTransId="{83EC6EAD-6A57-45FD-9640-245A183047D3}"/>
    <dgm:cxn modelId="{4BCCCCF9-445F-4205-99F8-8CFBE7A21895}" srcId="{4A958191-925C-429E-8A02-1B55A8D1AFF4}" destId="{3200CDC4-C39E-4772-A744-AD8A972494CB}" srcOrd="0" destOrd="0" parTransId="{0E2F06A6-66EA-4D90-9231-20ED04694A30}" sibTransId="{61865E61-BD6F-493B-AAD4-BE45DDC82A94}"/>
    <dgm:cxn modelId="{8A5E57FE-4AF6-9940-86AC-742CB214BC62}" type="presOf" srcId="{C043F408-4B48-413A-AAB9-CE28794618D2}" destId="{178438BA-9B17-4E4C-AEFC-DAA0CE2C2B0C}" srcOrd="0" destOrd="0" presId="urn:microsoft.com/office/officeart/2005/8/layout/hierarchy1"/>
    <dgm:cxn modelId="{129E4D3D-5CCC-534F-A01D-716C45CDF290}" type="presParOf" srcId="{F505CCE0-C641-F449-BF84-7C9513762F5A}" destId="{DAE879BB-7B30-C946-B100-D39592C4944B}" srcOrd="0" destOrd="0" presId="urn:microsoft.com/office/officeart/2005/8/layout/hierarchy1"/>
    <dgm:cxn modelId="{8E57DB23-ABFB-AB4D-B5E6-AF887F410DA7}" type="presParOf" srcId="{DAE879BB-7B30-C946-B100-D39592C4944B}" destId="{0B425E38-1888-6841-8005-93B174BEE546}" srcOrd="0" destOrd="0" presId="urn:microsoft.com/office/officeart/2005/8/layout/hierarchy1"/>
    <dgm:cxn modelId="{BF304E02-AD5C-4146-8B3C-A3C1D1AB4A95}" type="presParOf" srcId="{0B425E38-1888-6841-8005-93B174BEE546}" destId="{FAF055BA-EE73-F24F-8DB6-7AA1F5356C19}" srcOrd="0" destOrd="0" presId="urn:microsoft.com/office/officeart/2005/8/layout/hierarchy1"/>
    <dgm:cxn modelId="{676B8BF6-CC06-0B41-AF1A-9210F976532F}" type="presParOf" srcId="{0B425E38-1888-6841-8005-93B174BEE546}" destId="{4134A706-47A3-124B-B0F2-EEBE63B98A59}" srcOrd="1" destOrd="0" presId="urn:microsoft.com/office/officeart/2005/8/layout/hierarchy1"/>
    <dgm:cxn modelId="{3E350FD4-82AA-EA4D-A0D8-BDDC04B46319}" type="presParOf" srcId="{DAE879BB-7B30-C946-B100-D39592C4944B}" destId="{049399C6-32C3-D142-A009-E7348E4DEC14}" srcOrd="1" destOrd="0" presId="urn:microsoft.com/office/officeart/2005/8/layout/hierarchy1"/>
    <dgm:cxn modelId="{D0E2FC44-14E2-5742-B7A1-C24F88DCFB5A}" type="presParOf" srcId="{F505CCE0-C641-F449-BF84-7C9513762F5A}" destId="{E1CE20F1-DFA3-0341-8ABF-195102A80BAE}" srcOrd="1" destOrd="0" presId="urn:microsoft.com/office/officeart/2005/8/layout/hierarchy1"/>
    <dgm:cxn modelId="{283BD461-7564-ED4A-A864-850E80807326}" type="presParOf" srcId="{E1CE20F1-DFA3-0341-8ABF-195102A80BAE}" destId="{D2A0771C-1BC5-974E-801B-1D2D8EC0AB9D}" srcOrd="0" destOrd="0" presId="urn:microsoft.com/office/officeart/2005/8/layout/hierarchy1"/>
    <dgm:cxn modelId="{0DFD74F2-92E8-FA4E-B9F2-0BC57B8B67A2}" type="presParOf" srcId="{D2A0771C-1BC5-974E-801B-1D2D8EC0AB9D}" destId="{3BD8DC54-D2BD-5B4B-8AC2-F0FDFCADF62C}" srcOrd="0" destOrd="0" presId="urn:microsoft.com/office/officeart/2005/8/layout/hierarchy1"/>
    <dgm:cxn modelId="{612EA8A8-59F7-604C-B5F7-E6C69E1D4B22}" type="presParOf" srcId="{D2A0771C-1BC5-974E-801B-1D2D8EC0AB9D}" destId="{4B0B39DB-2228-344F-B3A1-DF185849C8E4}" srcOrd="1" destOrd="0" presId="urn:microsoft.com/office/officeart/2005/8/layout/hierarchy1"/>
    <dgm:cxn modelId="{B6A374B0-17C3-5447-B8E1-D2F7607215CD}" type="presParOf" srcId="{E1CE20F1-DFA3-0341-8ABF-195102A80BAE}" destId="{A3EEF253-E6E2-9D43-A479-1108D7D4A03E}" srcOrd="1" destOrd="0" presId="urn:microsoft.com/office/officeart/2005/8/layout/hierarchy1"/>
    <dgm:cxn modelId="{DBDA9A1A-FF5A-024C-A3B0-1B0DEF7433F2}" type="presParOf" srcId="{F505CCE0-C641-F449-BF84-7C9513762F5A}" destId="{C8B450CD-CA44-7240-BF01-2750260859C8}" srcOrd="2" destOrd="0" presId="urn:microsoft.com/office/officeart/2005/8/layout/hierarchy1"/>
    <dgm:cxn modelId="{95678B6B-C56A-F540-A0DD-B2E754F85705}" type="presParOf" srcId="{C8B450CD-CA44-7240-BF01-2750260859C8}" destId="{D547BE64-5F9E-A645-9BDD-ED034DFE56E1}" srcOrd="0" destOrd="0" presId="urn:microsoft.com/office/officeart/2005/8/layout/hierarchy1"/>
    <dgm:cxn modelId="{0CC5581F-C96D-1644-8F47-F63287003F7C}" type="presParOf" srcId="{D547BE64-5F9E-A645-9BDD-ED034DFE56E1}" destId="{3D663752-C4A5-7C46-9366-73E08301663D}" srcOrd="0" destOrd="0" presId="urn:microsoft.com/office/officeart/2005/8/layout/hierarchy1"/>
    <dgm:cxn modelId="{8D29F315-11BA-1E44-971D-3ECD552F8A30}" type="presParOf" srcId="{D547BE64-5F9E-A645-9BDD-ED034DFE56E1}" destId="{118F84A1-177E-7F40-ABA0-5C21DA442A12}" srcOrd="1" destOrd="0" presId="urn:microsoft.com/office/officeart/2005/8/layout/hierarchy1"/>
    <dgm:cxn modelId="{7E93E60F-A647-9C4A-9053-EE88ABE9D48B}" type="presParOf" srcId="{C8B450CD-CA44-7240-BF01-2750260859C8}" destId="{4389971C-1E4A-814C-A197-617EB3976E1D}" srcOrd="1" destOrd="0" presId="urn:microsoft.com/office/officeart/2005/8/layout/hierarchy1"/>
    <dgm:cxn modelId="{22FD37C8-3B88-764C-82DB-9CC76DA9F5A2}" type="presParOf" srcId="{F505CCE0-C641-F449-BF84-7C9513762F5A}" destId="{D8A28422-1F1C-FB48-B5D1-419C5357F1F7}" srcOrd="3" destOrd="0" presId="urn:microsoft.com/office/officeart/2005/8/layout/hierarchy1"/>
    <dgm:cxn modelId="{CA8AD3CD-5C1C-9046-A9B2-74F146C9A5C7}" type="presParOf" srcId="{D8A28422-1F1C-FB48-B5D1-419C5357F1F7}" destId="{F608C7A9-6EAC-5F43-A4C2-D0F167F82A74}" srcOrd="0" destOrd="0" presId="urn:microsoft.com/office/officeart/2005/8/layout/hierarchy1"/>
    <dgm:cxn modelId="{7A4EF481-98C2-FD4A-BACF-3597DC950F9E}" type="presParOf" srcId="{F608C7A9-6EAC-5F43-A4C2-D0F167F82A74}" destId="{4DB7B32C-E357-0C45-8C60-408B55D34A22}" srcOrd="0" destOrd="0" presId="urn:microsoft.com/office/officeart/2005/8/layout/hierarchy1"/>
    <dgm:cxn modelId="{B7362B02-5A18-EA41-9A01-865A63DB0DD0}" type="presParOf" srcId="{F608C7A9-6EAC-5F43-A4C2-D0F167F82A74}" destId="{178438BA-9B17-4E4C-AEFC-DAA0CE2C2B0C}" srcOrd="1" destOrd="0" presId="urn:microsoft.com/office/officeart/2005/8/layout/hierarchy1"/>
    <dgm:cxn modelId="{7A60F097-D4F9-0D41-AEE5-9EC67DEB85B0}" type="presParOf" srcId="{D8A28422-1F1C-FB48-B5D1-419C5357F1F7}" destId="{515F1262-08B3-2F43-8443-03C75460FFB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i="0" u="none" dirty="0"/>
            <a:t>I 3 principali Ministeri</a:t>
          </a:r>
          <a:endParaRPr lang="it-IT" sz="2400" i="0" u="none" dirty="0">
            <a:latin typeface="Garamond" panose="02020404030301010803" pitchFamily="18" charset="0"/>
          </a:endParaRPr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ScaleY="320647" custLinFactNeighborX="7951" custLinFactNeighborY="-1721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CACBC69-8CFC-404E-8948-C3E53D944FA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B939030-34EC-463F-80F8-4FA869BF0E66}">
      <dgm:prSet/>
      <dgm:spPr/>
      <dgm:t>
        <a:bodyPr/>
        <a:lstStyle/>
        <a:p>
          <a:r>
            <a:rPr lang="it-IT" b="1" i="0" baseline="0" dirty="0">
              <a:solidFill>
                <a:schemeClr val="accent2">
                  <a:lumMod val="20000"/>
                  <a:lumOff val="80000"/>
                </a:schemeClr>
              </a:solidFill>
            </a:rPr>
            <a:t>Ministero delle Infrastrutture e dei Trasporti </a:t>
          </a:r>
          <a:r>
            <a:rPr lang="it-IT" b="0" i="0" baseline="0" dirty="0"/>
            <a:t>gestisce 39 miliardi di € del Piano (ha registrato un livello di spesa del 12%)</a:t>
          </a:r>
          <a:endParaRPr lang="en-US" dirty="0"/>
        </a:p>
      </dgm:t>
    </dgm:pt>
    <dgm:pt modelId="{8C134465-9B71-44AD-A7AF-565E985A15C7}" type="parTrans" cxnId="{A19A14AD-3354-4A3E-ABD9-05F0FD1D70EA}">
      <dgm:prSet/>
      <dgm:spPr/>
      <dgm:t>
        <a:bodyPr/>
        <a:lstStyle/>
        <a:p>
          <a:endParaRPr lang="en-US"/>
        </a:p>
      </dgm:t>
    </dgm:pt>
    <dgm:pt modelId="{244978D2-F5CC-414D-9A5E-A331512D8259}" type="sibTrans" cxnId="{A19A14AD-3354-4A3E-ABD9-05F0FD1D70EA}">
      <dgm:prSet/>
      <dgm:spPr/>
      <dgm:t>
        <a:bodyPr/>
        <a:lstStyle/>
        <a:p>
          <a:endParaRPr lang="en-US"/>
        </a:p>
      </dgm:t>
    </dgm:pt>
    <dgm:pt modelId="{FEBD4F20-C0DB-410A-BD56-28E4A74036F8}">
      <dgm:prSet/>
      <dgm:spPr/>
      <dgm:t>
        <a:bodyPr/>
        <a:lstStyle/>
        <a:p>
          <a:r>
            <a:rPr lang="it-IT" b="1" i="0" baseline="0" dirty="0">
              <a:solidFill>
                <a:schemeClr val="accent2">
                  <a:lumMod val="20000"/>
                  <a:lumOff val="80000"/>
                </a:schemeClr>
              </a:solidFill>
            </a:rPr>
            <a:t>Ministero dell’Ambiente e della Sicurezza Energetica </a:t>
          </a:r>
          <a:r>
            <a:rPr lang="it-IT" b="0" i="0" baseline="0" dirty="0"/>
            <a:t>è responsabile di 34 miliardi di € ed ha speso circa il 25% (grazie ai bonus)</a:t>
          </a:r>
          <a:endParaRPr lang="en-US" dirty="0"/>
        </a:p>
      </dgm:t>
    </dgm:pt>
    <dgm:pt modelId="{46BEFE99-05A4-43A8-B96D-03ADE0AB8D7E}" type="parTrans" cxnId="{FF3B8E2E-ECB2-48E1-96EB-50BD30C9FE3C}">
      <dgm:prSet/>
      <dgm:spPr/>
      <dgm:t>
        <a:bodyPr/>
        <a:lstStyle/>
        <a:p>
          <a:endParaRPr lang="en-US"/>
        </a:p>
      </dgm:t>
    </dgm:pt>
    <dgm:pt modelId="{9E5BF806-9B76-4CE5-9FEB-881D17D051A3}" type="sibTrans" cxnId="{FF3B8E2E-ECB2-48E1-96EB-50BD30C9FE3C}">
      <dgm:prSet/>
      <dgm:spPr/>
      <dgm:t>
        <a:bodyPr/>
        <a:lstStyle/>
        <a:p>
          <a:endParaRPr lang="en-US"/>
        </a:p>
      </dgm:t>
    </dgm:pt>
    <dgm:pt modelId="{B5F7F8F6-CB9E-41A1-85D7-924BDCB9620E}">
      <dgm:prSet/>
      <dgm:spPr/>
      <dgm:t>
        <a:bodyPr/>
        <a:lstStyle/>
        <a:p>
          <a:r>
            <a:rPr lang="it-IT" b="1" i="0" baseline="0" dirty="0">
              <a:solidFill>
                <a:schemeClr val="accent2">
                  <a:lumMod val="20000"/>
                  <a:lumOff val="80000"/>
                </a:schemeClr>
              </a:solidFill>
            </a:rPr>
            <a:t>Ministero delle Imprese e del Made in </a:t>
          </a:r>
          <a:r>
            <a:rPr lang="it-IT" b="1" i="0" baseline="0" dirty="0" err="1">
              <a:solidFill>
                <a:schemeClr val="accent2">
                  <a:lumMod val="20000"/>
                  <a:lumOff val="80000"/>
                </a:schemeClr>
              </a:solidFill>
            </a:rPr>
            <a:t>Italy</a:t>
          </a:r>
          <a:r>
            <a:rPr lang="it-IT" b="1" i="0" baseline="0" dirty="0"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r>
            <a:rPr lang="it-IT" b="0" i="0" baseline="0" dirty="0"/>
            <a:t>con il 10% del totale delle risorse del Piano ha raggiunto circa il 33% della spesa (crediti di imposta)</a:t>
          </a:r>
          <a:endParaRPr lang="en-US" dirty="0"/>
        </a:p>
      </dgm:t>
    </dgm:pt>
    <dgm:pt modelId="{78E7B14A-1F96-46ED-8ACC-2BC0F921DE92}" type="parTrans" cxnId="{F595A507-AE8A-40B2-8746-F598D098DB40}">
      <dgm:prSet/>
      <dgm:spPr/>
      <dgm:t>
        <a:bodyPr/>
        <a:lstStyle/>
        <a:p>
          <a:endParaRPr lang="en-US"/>
        </a:p>
      </dgm:t>
    </dgm:pt>
    <dgm:pt modelId="{406670AD-8D64-4B66-BE6E-BDB67C35AF14}" type="sibTrans" cxnId="{F595A507-AE8A-40B2-8746-F598D098DB40}">
      <dgm:prSet/>
      <dgm:spPr/>
      <dgm:t>
        <a:bodyPr/>
        <a:lstStyle/>
        <a:p>
          <a:endParaRPr lang="en-US"/>
        </a:p>
      </dgm:t>
    </dgm:pt>
    <dgm:pt modelId="{A2D80FB6-E83F-EC4C-B827-DF160C9845A3}" type="pres">
      <dgm:prSet presAssocID="{1CACBC69-8CFC-404E-8948-C3E53D944FA3}" presName="diagram" presStyleCnt="0">
        <dgm:presLayoutVars>
          <dgm:dir/>
          <dgm:resizeHandles val="exact"/>
        </dgm:presLayoutVars>
      </dgm:prSet>
      <dgm:spPr/>
    </dgm:pt>
    <dgm:pt modelId="{4A00D2BE-76B7-3547-8BC7-0002F3DC19F9}" type="pres">
      <dgm:prSet presAssocID="{AB939030-34EC-463F-80F8-4FA869BF0E66}" presName="node" presStyleLbl="node1" presStyleIdx="0" presStyleCnt="3">
        <dgm:presLayoutVars>
          <dgm:bulletEnabled val="1"/>
        </dgm:presLayoutVars>
      </dgm:prSet>
      <dgm:spPr/>
    </dgm:pt>
    <dgm:pt modelId="{B799D1E2-ADB9-8046-BB8C-C8262FF56045}" type="pres">
      <dgm:prSet presAssocID="{244978D2-F5CC-414D-9A5E-A331512D8259}" presName="sibTrans" presStyleLbl="sibTrans2D1" presStyleIdx="0" presStyleCnt="2"/>
      <dgm:spPr/>
    </dgm:pt>
    <dgm:pt modelId="{2E885159-84CB-0E4F-B185-2B21AAEE1FA3}" type="pres">
      <dgm:prSet presAssocID="{244978D2-F5CC-414D-9A5E-A331512D8259}" presName="connectorText" presStyleLbl="sibTrans2D1" presStyleIdx="0" presStyleCnt="2"/>
      <dgm:spPr/>
    </dgm:pt>
    <dgm:pt modelId="{EE1A2E97-AEC8-094A-B621-3DBC16292465}" type="pres">
      <dgm:prSet presAssocID="{FEBD4F20-C0DB-410A-BD56-28E4A74036F8}" presName="node" presStyleLbl="node1" presStyleIdx="1" presStyleCnt="3">
        <dgm:presLayoutVars>
          <dgm:bulletEnabled val="1"/>
        </dgm:presLayoutVars>
      </dgm:prSet>
      <dgm:spPr/>
    </dgm:pt>
    <dgm:pt modelId="{3579F8E1-6205-A644-A288-C08C82FD976D}" type="pres">
      <dgm:prSet presAssocID="{9E5BF806-9B76-4CE5-9FEB-881D17D051A3}" presName="sibTrans" presStyleLbl="sibTrans2D1" presStyleIdx="1" presStyleCnt="2"/>
      <dgm:spPr/>
    </dgm:pt>
    <dgm:pt modelId="{857F3DE4-B8D9-2246-8F47-8670009CE17A}" type="pres">
      <dgm:prSet presAssocID="{9E5BF806-9B76-4CE5-9FEB-881D17D051A3}" presName="connectorText" presStyleLbl="sibTrans2D1" presStyleIdx="1" presStyleCnt="2"/>
      <dgm:spPr/>
    </dgm:pt>
    <dgm:pt modelId="{3467F027-8B65-284E-A59E-14A462E9CCD5}" type="pres">
      <dgm:prSet presAssocID="{B5F7F8F6-CB9E-41A1-85D7-924BDCB9620E}" presName="node" presStyleLbl="node1" presStyleIdx="2" presStyleCnt="3">
        <dgm:presLayoutVars>
          <dgm:bulletEnabled val="1"/>
        </dgm:presLayoutVars>
      </dgm:prSet>
      <dgm:spPr/>
    </dgm:pt>
  </dgm:ptLst>
  <dgm:cxnLst>
    <dgm:cxn modelId="{28AE4C02-AF8E-AB40-833F-3308DC11658D}" type="presOf" srcId="{9E5BF806-9B76-4CE5-9FEB-881D17D051A3}" destId="{857F3DE4-B8D9-2246-8F47-8670009CE17A}" srcOrd="1" destOrd="0" presId="urn:microsoft.com/office/officeart/2005/8/layout/process5"/>
    <dgm:cxn modelId="{F595A507-AE8A-40B2-8746-F598D098DB40}" srcId="{1CACBC69-8CFC-404E-8948-C3E53D944FA3}" destId="{B5F7F8F6-CB9E-41A1-85D7-924BDCB9620E}" srcOrd="2" destOrd="0" parTransId="{78E7B14A-1F96-46ED-8ACC-2BC0F921DE92}" sibTransId="{406670AD-8D64-4B66-BE6E-BDB67C35AF14}"/>
    <dgm:cxn modelId="{CC9F561E-CA99-8047-9AF2-5E2F3585C367}" type="presOf" srcId="{FEBD4F20-C0DB-410A-BD56-28E4A74036F8}" destId="{EE1A2E97-AEC8-094A-B621-3DBC16292465}" srcOrd="0" destOrd="0" presId="urn:microsoft.com/office/officeart/2005/8/layout/process5"/>
    <dgm:cxn modelId="{FF3B8E2E-ECB2-48E1-96EB-50BD30C9FE3C}" srcId="{1CACBC69-8CFC-404E-8948-C3E53D944FA3}" destId="{FEBD4F20-C0DB-410A-BD56-28E4A74036F8}" srcOrd="1" destOrd="0" parTransId="{46BEFE99-05A4-43A8-B96D-03ADE0AB8D7E}" sibTransId="{9E5BF806-9B76-4CE5-9FEB-881D17D051A3}"/>
    <dgm:cxn modelId="{8784E92F-C502-0847-B1B4-2B8837E8C913}" type="presOf" srcId="{244978D2-F5CC-414D-9A5E-A331512D8259}" destId="{B799D1E2-ADB9-8046-BB8C-C8262FF56045}" srcOrd="0" destOrd="0" presId="urn:microsoft.com/office/officeart/2005/8/layout/process5"/>
    <dgm:cxn modelId="{7AC83956-5337-1A4C-8E74-96646C13536E}" type="presOf" srcId="{AB939030-34EC-463F-80F8-4FA869BF0E66}" destId="{4A00D2BE-76B7-3547-8BC7-0002F3DC19F9}" srcOrd="0" destOrd="0" presId="urn:microsoft.com/office/officeart/2005/8/layout/process5"/>
    <dgm:cxn modelId="{457F6A59-5B8D-FE48-A52D-A99833456BA2}" type="presOf" srcId="{9E5BF806-9B76-4CE5-9FEB-881D17D051A3}" destId="{3579F8E1-6205-A644-A288-C08C82FD976D}" srcOrd="0" destOrd="0" presId="urn:microsoft.com/office/officeart/2005/8/layout/process5"/>
    <dgm:cxn modelId="{86A08284-BED2-3C4B-A351-6B85F791E458}" type="presOf" srcId="{B5F7F8F6-CB9E-41A1-85D7-924BDCB9620E}" destId="{3467F027-8B65-284E-A59E-14A462E9CCD5}" srcOrd="0" destOrd="0" presId="urn:microsoft.com/office/officeart/2005/8/layout/process5"/>
    <dgm:cxn modelId="{A19A14AD-3354-4A3E-ABD9-05F0FD1D70EA}" srcId="{1CACBC69-8CFC-404E-8948-C3E53D944FA3}" destId="{AB939030-34EC-463F-80F8-4FA869BF0E66}" srcOrd="0" destOrd="0" parTransId="{8C134465-9B71-44AD-A7AF-565E985A15C7}" sibTransId="{244978D2-F5CC-414D-9A5E-A331512D8259}"/>
    <dgm:cxn modelId="{F4273DCC-3B5F-234F-91CA-17E50BE18039}" type="presOf" srcId="{1CACBC69-8CFC-404E-8948-C3E53D944FA3}" destId="{A2D80FB6-E83F-EC4C-B827-DF160C9845A3}" srcOrd="0" destOrd="0" presId="urn:microsoft.com/office/officeart/2005/8/layout/process5"/>
    <dgm:cxn modelId="{8ECDFDE2-34FD-024C-9F58-8AF0B371B397}" type="presOf" srcId="{244978D2-F5CC-414D-9A5E-A331512D8259}" destId="{2E885159-84CB-0E4F-B185-2B21AAEE1FA3}" srcOrd="1" destOrd="0" presId="urn:microsoft.com/office/officeart/2005/8/layout/process5"/>
    <dgm:cxn modelId="{FC81E223-0156-3E41-8EE7-094DF20D34D5}" type="presParOf" srcId="{A2D80FB6-E83F-EC4C-B827-DF160C9845A3}" destId="{4A00D2BE-76B7-3547-8BC7-0002F3DC19F9}" srcOrd="0" destOrd="0" presId="urn:microsoft.com/office/officeart/2005/8/layout/process5"/>
    <dgm:cxn modelId="{FBE343D6-8216-424E-A44F-491BFAEFC982}" type="presParOf" srcId="{A2D80FB6-E83F-EC4C-B827-DF160C9845A3}" destId="{B799D1E2-ADB9-8046-BB8C-C8262FF56045}" srcOrd="1" destOrd="0" presId="urn:microsoft.com/office/officeart/2005/8/layout/process5"/>
    <dgm:cxn modelId="{36225E61-D80E-4241-B1DA-2B0F951FDABB}" type="presParOf" srcId="{B799D1E2-ADB9-8046-BB8C-C8262FF56045}" destId="{2E885159-84CB-0E4F-B185-2B21AAEE1FA3}" srcOrd="0" destOrd="0" presId="urn:microsoft.com/office/officeart/2005/8/layout/process5"/>
    <dgm:cxn modelId="{105EAE7A-2768-9B47-AE04-E305AB9D1236}" type="presParOf" srcId="{A2D80FB6-E83F-EC4C-B827-DF160C9845A3}" destId="{EE1A2E97-AEC8-094A-B621-3DBC16292465}" srcOrd="2" destOrd="0" presId="urn:microsoft.com/office/officeart/2005/8/layout/process5"/>
    <dgm:cxn modelId="{1B440B4E-0EA3-834D-B539-47EDD5BC7058}" type="presParOf" srcId="{A2D80FB6-E83F-EC4C-B827-DF160C9845A3}" destId="{3579F8E1-6205-A644-A288-C08C82FD976D}" srcOrd="3" destOrd="0" presId="urn:microsoft.com/office/officeart/2005/8/layout/process5"/>
    <dgm:cxn modelId="{FCEAE6F0-DDB0-1043-9660-CA631640E5BF}" type="presParOf" srcId="{3579F8E1-6205-A644-A288-C08C82FD976D}" destId="{857F3DE4-B8D9-2246-8F47-8670009CE17A}" srcOrd="0" destOrd="0" presId="urn:microsoft.com/office/officeart/2005/8/layout/process5"/>
    <dgm:cxn modelId="{3F99FDD1-5112-8844-8B8E-FDADE52328A0}" type="presParOf" srcId="{A2D80FB6-E83F-EC4C-B827-DF160C9845A3}" destId="{3467F027-8B65-284E-A59E-14A462E9CCD5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i="0" dirty="0">
              <a:latin typeface="+mn-lt"/>
            </a:rPr>
            <a:t>Lavori Pubblici</a:t>
          </a:r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ScaleY="320647" custLinFactNeighborX="-1535" custLinFactNeighborY="-29098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17C2836-C7D5-41C8-9154-681B2A3E31E9}" type="doc">
      <dgm:prSet loTypeId="urn:microsoft.com/office/officeart/2018/2/layout/IconVerticalSolidList" loCatId="icon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B7DC26-65BD-4C25-98E8-59AE41584FBC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b="0" i="0" baseline="0"/>
            <a:t>Il Totale di realizzazione di lavori pubblici è pari a </a:t>
          </a:r>
          <a:r>
            <a:rPr lang="it-IT" b="1" i="0" baseline="0"/>
            <a:t>91,056 miliardi di € </a:t>
          </a:r>
          <a:r>
            <a:rPr lang="it-IT" b="0" i="0" baseline="0"/>
            <a:t>di cui 43,13 miliardi di € sono in capo agli Enti pubblici territoriali</a:t>
          </a:r>
          <a:endParaRPr lang="en-US"/>
        </a:p>
      </dgm:t>
    </dgm:pt>
    <dgm:pt modelId="{7EA9C39F-46E3-4026-A6B9-C14E7320AD4F}" type="parTrans" cxnId="{889C610A-B1F9-451B-84FB-AD7FDEF69F81}">
      <dgm:prSet/>
      <dgm:spPr/>
      <dgm:t>
        <a:bodyPr/>
        <a:lstStyle/>
        <a:p>
          <a:endParaRPr lang="en-US"/>
        </a:p>
      </dgm:t>
    </dgm:pt>
    <dgm:pt modelId="{406C7070-9AB9-4932-910C-0FCA7C5144F6}" type="sibTrans" cxnId="{889C610A-B1F9-451B-84FB-AD7FDEF69F81}">
      <dgm:prSet/>
      <dgm:spPr/>
      <dgm:t>
        <a:bodyPr/>
        <a:lstStyle/>
        <a:p>
          <a:endParaRPr lang="en-US"/>
        </a:p>
      </dgm:t>
    </dgm:pt>
    <dgm:pt modelId="{7EEB70BB-2200-4455-8DA5-656C9C091BA6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b="0" i="0" baseline="0"/>
            <a:t>Al 31 dicembre 2022 è stata sostenuta una spesa pari a </a:t>
          </a:r>
          <a:r>
            <a:rPr lang="it-IT" b="1" i="0" baseline="0"/>
            <a:t>7,1 miliardi di € di cui 4,1 realizzata da RFI</a:t>
          </a:r>
          <a:endParaRPr lang="en-US"/>
        </a:p>
      </dgm:t>
    </dgm:pt>
    <dgm:pt modelId="{67CADC05-6B17-4E04-A164-E354C5C467F5}" type="parTrans" cxnId="{2349D092-BC3B-47DC-AA1E-733BAC7470F7}">
      <dgm:prSet/>
      <dgm:spPr/>
      <dgm:t>
        <a:bodyPr/>
        <a:lstStyle/>
        <a:p>
          <a:endParaRPr lang="en-US"/>
        </a:p>
      </dgm:t>
    </dgm:pt>
    <dgm:pt modelId="{43543734-F8DA-4FCF-A14E-DE3F7A380492}" type="sibTrans" cxnId="{2349D092-BC3B-47DC-AA1E-733BAC7470F7}">
      <dgm:prSet/>
      <dgm:spPr/>
      <dgm:t>
        <a:bodyPr/>
        <a:lstStyle/>
        <a:p>
          <a:endParaRPr lang="en-US"/>
        </a:p>
      </dgm:t>
    </dgm:pt>
    <dgm:pt modelId="{8CEF0D7D-CF96-42A4-AB50-C56660932BCA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b="0" i="0" baseline="0"/>
            <a:t>C’è una quota di 6,4 miliardi di € riservati alle imprese relativi principalmente al piano banda larga</a:t>
          </a:r>
          <a:endParaRPr lang="en-US" dirty="0"/>
        </a:p>
      </dgm:t>
    </dgm:pt>
    <dgm:pt modelId="{1F0C3BAD-F62C-4088-B1EE-BC10FC851BEC}" type="parTrans" cxnId="{87832223-8313-4F0D-AB00-5A9752223AF8}">
      <dgm:prSet/>
      <dgm:spPr/>
      <dgm:t>
        <a:bodyPr/>
        <a:lstStyle/>
        <a:p>
          <a:endParaRPr lang="en-US"/>
        </a:p>
      </dgm:t>
    </dgm:pt>
    <dgm:pt modelId="{685A46EF-DF9A-4C91-9398-347EAD386BE6}" type="sibTrans" cxnId="{87832223-8313-4F0D-AB00-5A9752223AF8}">
      <dgm:prSet/>
      <dgm:spPr/>
      <dgm:t>
        <a:bodyPr/>
        <a:lstStyle/>
        <a:p>
          <a:endParaRPr lang="en-US"/>
        </a:p>
      </dgm:t>
    </dgm:pt>
    <dgm:pt modelId="{6CC3CB2E-E6AF-4FB9-81AE-DB157C6008E5}" type="pres">
      <dgm:prSet presAssocID="{717C2836-C7D5-41C8-9154-681B2A3E31E9}" presName="root" presStyleCnt="0">
        <dgm:presLayoutVars>
          <dgm:dir/>
          <dgm:resizeHandles val="exact"/>
        </dgm:presLayoutVars>
      </dgm:prSet>
      <dgm:spPr/>
    </dgm:pt>
    <dgm:pt modelId="{2D3465E1-D5D7-47BB-8E24-46B8F75E877C}" type="pres">
      <dgm:prSet presAssocID="{5AB7DC26-65BD-4C25-98E8-59AE41584FBC}" presName="compNode" presStyleCnt="0"/>
      <dgm:spPr/>
    </dgm:pt>
    <dgm:pt modelId="{19F0E60C-5632-4E97-A5FA-05D34A9D02B2}" type="pres">
      <dgm:prSet presAssocID="{5AB7DC26-65BD-4C25-98E8-59AE41584FBC}" presName="bgRect" presStyleLbl="bgShp" presStyleIdx="0" presStyleCnt="3"/>
      <dgm:spPr/>
    </dgm:pt>
    <dgm:pt modelId="{610BDD04-25CE-4055-88FD-24D7F39D985C}" type="pres">
      <dgm:prSet presAssocID="{5AB7DC26-65BD-4C25-98E8-59AE41584FBC}" presName="iconRect" presStyleLbl="node1" presStyleIdx="0" presStyleCnt="3"/>
      <dgm:spPr>
        <a:solidFill>
          <a:schemeClr val="accent1">
            <a:hueOff val="0"/>
            <a:satOff val="0"/>
            <a:lumOff val="0"/>
            <a:alpha val="0"/>
          </a:schemeClr>
        </a:solidFill>
      </dgm:spPr>
    </dgm:pt>
    <dgm:pt modelId="{963CE782-5D14-4A21-B76B-4ECC996C79F1}" type="pres">
      <dgm:prSet presAssocID="{5AB7DC26-65BD-4C25-98E8-59AE41584FBC}" presName="spaceRect" presStyleCnt="0"/>
      <dgm:spPr/>
    </dgm:pt>
    <dgm:pt modelId="{36C2CD80-FE4D-46B9-A1A8-D941862081C6}" type="pres">
      <dgm:prSet presAssocID="{5AB7DC26-65BD-4C25-98E8-59AE41584FBC}" presName="parTx" presStyleLbl="revTx" presStyleIdx="0" presStyleCnt="3">
        <dgm:presLayoutVars>
          <dgm:chMax val="0"/>
          <dgm:chPref val="0"/>
        </dgm:presLayoutVars>
      </dgm:prSet>
      <dgm:spPr/>
    </dgm:pt>
    <dgm:pt modelId="{4D51DD26-96E7-44CF-B04A-A5039CE7C544}" type="pres">
      <dgm:prSet presAssocID="{406C7070-9AB9-4932-910C-0FCA7C5144F6}" presName="sibTrans" presStyleCnt="0"/>
      <dgm:spPr/>
    </dgm:pt>
    <dgm:pt modelId="{890087A3-A00F-4790-82F3-B525DCD82FC9}" type="pres">
      <dgm:prSet presAssocID="{7EEB70BB-2200-4455-8DA5-656C9C091BA6}" presName="compNode" presStyleCnt="0"/>
      <dgm:spPr/>
    </dgm:pt>
    <dgm:pt modelId="{20318E9E-D444-4AC0-BD07-060011419C45}" type="pres">
      <dgm:prSet presAssocID="{7EEB70BB-2200-4455-8DA5-656C9C091BA6}" presName="bgRect" presStyleLbl="bgShp" presStyleIdx="1" presStyleCnt="3"/>
      <dgm:spPr/>
    </dgm:pt>
    <dgm:pt modelId="{13CFFAAB-3FCE-4C2A-B8D6-ED1CC41B1654}" type="pres">
      <dgm:prSet presAssocID="{7EEB70BB-2200-4455-8DA5-656C9C091BA6}" presName="iconRect" presStyleLbl="node1" presStyleIdx="1" presStyleCnt="3"/>
      <dgm:spPr>
        <a:solidFill>
          <a:schemeClr val="accent1">
            <a:hueOff val="0"/>
            <a:satOff val="0"/>
            <a:lumOff val="0"/>
            <a:alpha val="0"/>
          </a:schemeClr>
        </a:solidFill>
      </dgm:spPr>
    </dgm:pt>
    <dgm:pt modelId="{F82E8F35-81D3-4163-9769-F640014174A4}" type="pres">
      <dgm:prSet presAssocID="{7EEB70BB-2200-4455-8DA5-656C9C091BA6}" presName="spaceRect" presStyleCnt="0"/>
      <dgm:spPr/>
    </dgm:pt>
    <dgm:pt modelId="{A2E7D58D-BE9C-4693-9550-DE80D2274CE5}" type="pres">
      <dgm:prSet presAssocID="{7EEB70BB-2200-4455-8DA5-656C9C091BA6}" presName="parTx" presStyleLbl="revTx" presStyleIdx="1" presStyleCnt="3">
        <dgm:presLayoutVars>
          <dgm:chMax val="0"/>
          <dgm:chPref val="0"/>
        </dgm:presLayoutVars>
      </dgm:prSet>
      <dgm:spPr/>
    </dgm:pt>
    <dgm:pt modelId="{9F4E6276-F202-4BB2-8CEA-370DEFF6850C}" type="pres">
      <dgm:prSet presAssocID="{43543734-F8DA-4FCF-A14E-DE3F7A380492}" presName="sibTrans" presStyleCnt="0"/>
      <dgm:spPr/>
    </dgm:pt>
    <dgm:pt modelId="{6383FC87-B48B-4620-85F2-CD24F980AB50}" type="pres">
      <dgm:prSet presAssocID="{8CEF0D7D-CF96-42A4-AB50-C56660932BCA}" presName="compNode" presStyleCnt="0"/>
      <dgm:spPr/>
    </dgm:pt>
    <dgm:pt modelId="{5DF40F84-9ABA-46AB-8737-C2708805CA53}" type="pres">
      <dgm:prSet presAssocID="{8CEF0D7D-CF96-42A4-AB50-C56660932BCA}" presName="bgRect" presStyleLbl="bgShp" presStyleIdx="2" presStyleCnt="3"/>
      <dgm:spPr/>
    </dgm:pt>
    <dgm:pt modelId="{35B0504E-B784-47DF-9D21-66CA36FF83B2}" type="pres">
      <dgm:prSet presAssocID="{8CEF0D7D-CF96-42A4-AB50-C56660932BCA}" presName="iconRect" presStyleLbl="node1" presStyleIdx="2" presStyleCnt="3"/>
      <dgm:spPr>
        <a:solidFill>
          <a:schemeClr val="accent1">
            <a:hueOff val="0"/>
            <a:satOff val="0"/>
            <a:lumOff val="0"/>
            <a:alpha val="0"/>
          </a:schemeClr>
        </a:solidFill>
      </dgm:spPr>
    </dgm:pt>
    <dgm:pt modelId="{61A8526E-1D51-41F6-967D-F075909E8721}" type="pres">
      <dgm:prSet presAssocID="{8CEF0D7D-CF96-42A4-AB50-C56660932BCA}" presName="spaceRect" presStyleCnt="0"/>
      <dgm:spPr/>
    </dgm:pt>
    <dgm:pt modelId="{66E08520-2E67-409E-B08F-FA013F004C41}" type="pres">
      <dgm:prSet presAssocID="{8CEF0D7D-CF96-42A4-AB50-C56660932BC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89C610A-B1F9-451B-84FB-AD7FDEF69F81}" srcId="{717C2836-C7D5-41C8-9154-681B2A3E31E9}" destId="{5AB7DC26-65BD-4C25-98E8-59AE41584FBC}" srcOrd="0" destOrd="0" parTransId="{7EA9C39F-46E3-4026-A6B9-C14E7320AD4F}" sibTransId="{406C7070-9AB9-4932-910C-0FCA7C5144F6}"/>
    <dgm:cxn modelId="{87832223-8313-4F0D-AB00-5A9752223AF8}" srcId="{717C2836-C7D5-41C8-9154-681B2A3E31E9}" destId="{8CEF0D7D-CF96-42A4-AB50-C56660932BCA}" srcOrd="2" destOrd="0" parTransId="{1F0C3BAD-F62C-4088-B1EE-BC10FC851BEC}" sibTransId="{685A46EF-DF9A-4C91-9398-347EAD386BE6}"/>
    <dgm:cxn modelId="{EABAF134-7FDB-8A49-A43A-1D2EC5977EF3}" type="presOf" srcId="{7EEB70BB-2200-4455-8DA5-656C9C091BA6}" destId="{A2E7D58D-BE9C-4693-9550-DE80D2274CE5}" srcOrd="0" destOrd="0" presId="urn:microsoft.com/office/officeart/2018/2/layout/IconVerticalSolidList"/>
    <dgm:cxn modelId="{E3A2A74D-2771-9141-B525-8FEDBDBA3898}" type="presOf" srcId="{717C2836-C7D5-41C8-9154-681B2A3E31E9}" destId="{6CC3CB2E-E6AF-4FB9-81AE-DB157C6008E5}" srcOrd="0" destOrd="0" presId="urn:microsoft.com/office/officeart/2018/2/layout/IconVerticalSolidList"/>
    <dgm:cxn modelId="{4A52345D-F99A-8242-8202-B871FB4CE676}" type="presOf" srcId="{8CEF0D7D-CF96-42A4-AB50-C56660932BCA}" destId="{66E08520-2E67-409E-B08F-FA013F004C41}" srcOrd="0" destOrd="0" presId="urn:microsoft.com/office/officeart/2018/2/layout/IconVerticalSolidList"/>
    <dgm:cxn modelId="{2349D092-BC3B-47DC-AA1E-733BAC7470F7}" srcId="{717C2836-C7D5-41C8-9154-681B2A3E31E9}" destId="{7EEB70BB-2200-4455-8DA5-656C9C091BA6}" srcOrd="1" destOrd="0" parTransId="{67CADC05-6B17-4E04-A164-E354C5C467F5}" sibTransId="{43543734-F8DA-4FCF-A14E-DE3F7A380492}"/>
    <dgm:cxn modelId="{EB1B6BB8-6934-564B-8580-3A0AA70AF785}" type="presOf" srcId="{5AB7DC26-65BD-4C25-98E8-59AE41584FBC}" destId="{36C2CD80-FE4D-46B9-A1A8-D941862081C6}" srcOrd="0" destOrd="0" presId="urn:microsoft.com/office/officeart/2018/2/layout/IconVerticalSolidList"/>
    <dgm:cxn modelId="{7E5F2BFC-2490-024F-B53D-99AF9F1C67B3}" type="presParOf" srcId="{6CC3CB2E-E6AF-4FB9-81AE-DB157C6008E5}" destId="{2D3465E1-D5D7-47BB-8E24-46B8F75E877C}" srcOrd="0" destOrd="0" presId="urn:microsoft.com/office/officeart/2018/2/layout/IconVerticalSolidList"/>
    <dgm:cxn modelId="{8D1CE38B-34D4-E246-B064-3ECD955A298E}" type="presParOf" srcId="{2D3465E1-D5D7-47BB-8E24-46B8F75E877C}" destId="{19F0E60C-5632-4E97-A5FA-05D34A9D02B2}" srcOrd="0" destOrd="0" presId="urn:microsoft.com/office/officeart/2018/2/layout/IconVerticalSolidList"/>
    <dgm:cxn modelId="{668D2E9C-9FB1-D740-8B84-2E887C766194}" type="presParOf" srcId="{2D3465E1-D5D7-47BB-8E24-46B8F75E877C}" destId="{610BDD04-25CE-4055-88FD-24D7F39D985C}" srcOrd="1" destOrd="0" presId="urn:microsoft.com/office/officeart/2018/2/layout/IconVerticalSolidList"/>
    <dgm:cxn modelId="{4038E19F-22CF-B64A-8A6A-1B74D2BA98D2}" type="presParOf" srcId="{2D3465E1-D5D7-47BB-8E24-46B8F75E877C}" destId="{963CE782-5D14-4A21-B76B-4ECC996C79F1}" srcOrd="2" destOrd="0" presId="urn:microsoft.com/office/officeart/2018/2/layout/IconVerticalSolidList"/>
    <dgm:cxn modelId="{B7A23F04-CEC5-5B40-BE11-C5D7EAD821BF}" type="presParOf" srcId="{2D3465E1-D5D7-47BB-8E24-46B8F75E877C}" destId="{36C2CD80-FE4D-46B9-A1A8-D941862081C6}" srcOrd="3" destOrd="0" presId="urn:microsoft.com/office/officeart/2018/2/layout/IconVerticalSolidList"/>
    <dgm:cxn modelId="{C8BA626A-B914-3B4F-9FDB-85D347BF4AEF}" type="presParOf" srcId="{6CC3CB2E-E6AF-4FB9-81AE-DB157C6008E5}" destId="{4D51DD26-96E7-44CF-B04A-A5039CE7C544}" srcOrd="1" destOrd="0" presId="urn:microsoft.com/office/officeart/2018/2/layout/IconVerticalSolidList"/>
    <dgm:cxn modelId="{E1E01CAC-1B4D-884A-9514-674DF6C6B229}" type="presParOf" srcId="{6CC3CB2E-E6AF-4FB9-81AE-DB157C6008E5}" destId="{890087A3-A00F-4790-82F3-B525DCD82FC9}" srcOrd="2" destOrd="0" presId="urn:microsoft.com/office/officeart/2018/2/layout/IconVerticalSolidList"/>
    <dgm:cxn modelId="{BCB68E27-856D-014F-9C49-780998090426}" type="presParOf" srcId="{890087A3-A00F-4790-82F3-B525DCD82FC9}" destId="{20318E9E-D444-4AC0-BD07-060011419C45}" srcOrd="0" destOrd="0" presId="urn:microsoft.com/office/officeart/2018/2/layout/IconVerticalSolidList"/>
    <dgm:cxn modelId="{F45543C6-D221-904A-BD33-AF88B01E9980}" type="presParOf" srcId="{890087A3-A00F-4790-82F3-B525DCD82FC9}" destId="{13CFFAAB-3FCE-4C2A-B8D6-ED1CC41B1654}" srcOrd="1" destOrd="0" presId="urn:microsoft.com/office/officeart/2018/2/layout/IconVerticalSolidList"/>
    <dgm:cxn modelId="{3AABC2DA-8B1D-3F4E-BD7E-BFDE5197DE51}" type="presParOf" srcId="{890087A3-A00F-4790-82F3-B525DCD82FC9}" destId="{F82E8F35-81D3-4163-9769-F640014174A4}" srcOrd="2" destOrd="0" presId="urn:microsoft.com/office/officeart/2018/2/layout/IconVerticalSolidList"/>
    <dgm:cxn modelId="{59853C5F-0DC5-8340-8E97-971579C00E30}" type="presParOf" srcId="{890087A3-A00F-4790-82F3-B525DCD82FC9}" destId="{A2E7D58D-BE9C-4693-9550-DE80D2274CE5}" srcOrd="3" destOrd="0" presId="urn:microsoft.com/office/officeart/2018/2/layout/IconVerticalSolidList"/>
    <dgm:cxn modelId="{A2DF4FE3-B358-444E-A63A-92D1983BA619}" type="presParOf" srcId="{6CC3CB2E-E6AF-4FB9-81AE-DB157C6008E5}" destId="{9F4E6276-F202-4BB2-8CEA-370DEFF6850C}" srcOrd="3" destOrd="0" presId="urn:microsoft.com/office/officeart/2018/2/layout/IconVerticalSolidList"/>
    <dgm:cxn modelId="{946C025E-9497-6744-B8DD-2F6FE0FA6909}" type="presParOf" srcId="{6CC3CB2E-E6AF-4FB9-81AE-DB157C6008E5}" destId="{6383FC87-B48B-4620-85F2-CD24F980AB50}" srcOrd="4" destOrd="0" presId="urn:microsoft.com/office/officeart/2018/2/layout/IconVerticalSolidList"/>
    <dgm:cxn modelId="{9C8B3B63-37C7-C744-A129-3CFEF08A208C}" type="presParOf" srcId="{6383FC87-B48B-4620-85F2-CD24F980AB50}" destId="{5DF40F84-9ABA-46AB-8737-C2708805CA53}" srcOrd="0" destOrd="0" presId="urn:microsoft.com/office/officeart/2018/2/layout/IconVerticalSolidList"/>
    <dgm:cxn modelId="{9743D9C8-E12E-4047-AD9F-78EFAB07A7F0}" type="presParOf" srcId="{6383FC87-B48B-4620-85F2-CD24F980AB50}" destId="{35B0504E-B784-47DF-9D21-66CA36FF83B2}" srcOrd="1" destOrd="0" presId="urn:microsoft.com/office/officeart/2018/2/layout/IconVerticalSolidList"/>
    <dgm:cxn modelId="{69547D14-C110-4243-9093-5232282F7084}" type="presParOf" srcId="{6383FC87-B48B-4620-85F2-CD24F980AB50}" destId="{61A8526E-1D51-41F6-967D-F075909E8721}" srcOrd="2" destOrd="0" presId="urn:microsoft.com/office/officeart/2018/2/layout/IconVerticalSolidList"/>
    <dgm:cxn modelId="{986DF939-DE2E-9C4A-8827-C12BF5A5FD22}" type="presParOf" srcId="{6383FC87-B48B-4620-85F2-CD24F980AB50}" destId="{66E08520-2E67-409E-B08F-FA013F004C41}" srcOrd="3" destOrd="0" presId="urn:microsoft.com/office/officeart/2018/2/layout/IconVerticalSolidList"/>
  </dgm:cxnLst>
  <dgm:bg>
    <a:noFill/>
  </dgm:bg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i="0" dirty="0"/>
            <a:t>Quota risorse assegnate Mezzogiorno: una  sfida anche per la cooperazione</a:t>
          </a:r>
          <a:endParaRPr lang="it-IT" sz="2400" i="0" dirty="0">
            <a:latin typeface="Garamond" panose="02020404030301010803" pitchFamily="18" charset="0"/>
          </a:endParaRPr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ScaleY="320647" custLinFactNeighborX="122" custLinFactNeighborY="8644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i="0" dirty="0"/>
            <a:t>PNRR+PNC+COESIONE 2021-27</a:t>
          </a:r>
          <a:endParaRPr lang="it-IT" sz="2400" i="0" dirty="0">
            <a:latin typeface="Garamond" panose="02020404030301010803" pitchFamily="18" charset="0"/>
          </a:endParaRPr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ScaleY="320647" custLinFactNeighborX="122" custLinFactNeighborY="8644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B3DBA4-AA64-4571-BFC6-696F7B2CA86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D9CF4E-AFFE-40DD-8C2D-7593407948E6}">
      <dgm:prSet/>
      <dgm:spPr/>
      <dgm:t>
        <a:bodyPr/>
        <a:lstStyle/>
        <a:p>
          <a:r>
            <a:rPr lang="it-IT" b="0" i="0" baseline="0" dirty="0"/>
            <a:t>Un grande Piano di rilancio dell’economia europea dopo la crisi economico e sociale prodotta dalla Pandemia Covid-19 con risorse cospicue pari a 750 miliardi di €</a:t>
          </a:r>
        </a:p>
        <a:p>
          <a:r>
            <a:rPr lang="it-IT" b="0" i="0" baseline="0" dirty="0"/>
            <a:t>Per la prima volta l’Europa si è dotata di uno strumento «a debito» per sostenere la crescita e la ripresa</a:t>
          </a:r>
          <a:endParaRPr lang="en-US" dirty="0"/>
        </a:p>
      </dgm:t>
    </dgm:pt>
    <dgm:pt modelId="{BD63E4C0-4219-4698-9F8E-78E7267D4C34}" type="parTrans" cxnId="{42AF4D15-DA4A-4101-AC9C-E96FB8C0A184}">
      <dgm:prSet/>
      <dgm:spPr/>
      <dgm:t>
        <a:bodyPr/>
        <a:lstStyle/>
        <a:p>
          <a:endParaRPr lang="en-US"/>
        </a:p>
      </dgm:t>
    </dgm:pt>
    <dgm:pt modelId="{D29A1E3C-0A21-4331-84AA-4B3FCB1696AA}" type="sibTrans" cxnId="{42AF4D15-DA4A-4101-AC9C-E96FB8C0A184}">
      <dgm:prSet/>
      <dgm:spPr/>
      <dgm:t>
        <a:bodyPr/>
        <a:lstStyle/>
        <a:p>
          <a:endParaRPr lang="en-US"/>
        </a:p>
      </dgm:t>
    </dgm:pt>
    <dgm:pt modelId="{3BEB77E4-FFDF-4ACD-BC32-802BBB06F236}">
      <dgm:prSet/>
      <dgm:spPr/>
      <dgm:t>
        <a:bodyPr/>
        <a:lstStyle/>
        <a:p>
          <a:r>
            <a:rPr lang="it-IT" b="0" i="0" baseline="0"/>
            <a:t>Il Dispositivo RRF raccoglie fondi mediante prestiti contratti sui mercati dei capitali, emettendo obbligazioni a nome della UE e ponendo a garanzia il bilancio comune</a:t>
          </a:r>
          <a:endParaRPr lang="en-US"/>
        </a:p>
      </dgm:t>
    </dgm:pt>
    <dgm:pt modelId="{C26B7924-407E-4DBE-9B12-4D81694DF8C7}" type="parTrans" cxnId="{342BA00A-2AEC-4584-92E8-FD1893A905C2}">
      <dgm:prSet/>
      <dgm:spPr/>
      <dgm:t>
        <a:bodyPr/>
        <a:lstStyle/>
        <a:p>
          <a:endParaRPr lang="en-US"/>
        </a:p>
      </dgm:t>
    </dgm:pt>
    <dgm:pt modelId="{C51080F8-5FCE-4358-B6FB-948EBBB8389B}" type="sibTrans" cxnId="{342BA00A-2AEC-4584-92E8-FD1893A905C2}">
      <dgm:prSet/>
      <dgm:spPr/>
      <dgm:t>
        <a:bodyPr/>
        <a:lstStyle/>
        <a:p>
          <a:endParaRPr lang="en-US"/>
        </a:p>
      </dgm:t>
    </dgm:pt>
    <dgm:pt modelId="{5E6FD369-84F8-4406-821C-9105FFCA0396}">
      <dgm:prSet/>
      <dgm:spPr/>
      <dgm:t>
        <a:bodyPr/>
        <a:lstStyle/>
        <a:p>
          <a:pPr algn="ctr"/>
          <a:r>
            <a:rPr lang="it-IT" b="0" i="0" baseline="0" dirty="0"/>
            <a:t>«ITALIA DOMANI» è il programma di riforme ed investimenti per il periodo 2021-26 dell’Italia (approvato luglio 2021) e Prevede 132 investimenti e 63 Riforme cui corrispondo 191,5 miliardi di € di RRF di cui 68,9 in sovvenzioni ed i restanti in prestiti</a:t>
          </a:r>
          <a:endParaRPr lang="en-US" dirty="0"/>
        </a:p>
      </dgm:t>
    </dgm:pt>
    <dgm:pt modelId="{45B0C788-C83F-4DAC-923D-CE1D31F4B8E8}" type="parTrans" cxnId="{41A9182F-7916-4A68-97F0-5297F32F9FEE}">
      <dgm:prSet/>
      <dgm:spPr/>
      <dgm:t>
        <a:bodyPr/>
        <a:lstStyle/>
        <a:p>
          <a:endParaRPr lang="en-US"/>
        </a:p>
      </dgm:t>
    </dgm:pt>
    <dgm:pt modelId="{D4096EB0-88E2-49B6-B75A-D0E14DF0B253}" type="sibTrans" cxnId="{41A9182F-7916-4A68-97F0-5297F32F9FEE}">
      <dgm:prSet/>
      <dgm:spPr/>
      <dgm:t>
        <a:bodyPr/>
        <a:lstStyle/>
        <a:p>
          <a:endParaRPr lang="en-US"/>
        </a:p>
      </dgm:t>
    </dgm:pt>
    <dgm:pt modelId="{426F4D7C-5384-EF4A-B3C8-BB02CBA2245C}" type="pres">
      <dgm:prSet presAssocID="{C6B3DBA4-AA64-4571-BFC6-696F7B2CA86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102C231-E890-1A4E-859B-423D749D2F3E}" type="pres">
      <dgm:prSet presAssocID="{4DD9CF4E-AFFE-40DD-8C2D-7593407948E6}" presName="hierRoot1" presStyleCnt="0"/>
      <dgm:spPr/>
    </dgm:pt>
    <dgm:pt modelId="{E7B4E5D6-DC8B-CB42-9ED1-A2AE1BD03F98}" type="pres">
      <dgm:prSet presAssocID="{4DD9CF4E-AFFE-40DD-8C2D-7593407948E6}" presName="composite" presStyleCnt="0"/>
      <dgm:spPr/>
    </dgm:pt>
    <dgm:pt modelId="{BA5C391A-3099-7F40-AE35-D2E020D65BFD}" type="pres">
      <dgm:prSet presAssocID="{4DD9CF4E-AFFE-40DD-8C2D-7593407948E6}" presName="background" presStyleLbl="node0" presStyleIdx="0" presStyleCnt="3"/>
      <dgm:spPr/>
    </dgm:pt>
    <dgm:pt modelId="{E7A040BB-40A8-E841-9418-E264493EE6F7}" type="pres">
      <dgm:prSet presAssocID="{4DD9CF4E-AFFE-40DD-8C2D-7593407948E6}" presName="text" presStyleLbl="fgAcc0" presStyleIdx="0" presStyleCnt="3" custScaleY="155493">
        <dgm:presLayoutVars>
          <dgm:chPref val="3"/>
        </dgm:presLayoutVars>
      </dgm:prSet>
      <dgm:spPr/>
    </dgm:pt>
    <dgm:pt modelId="{30C88A11-DD2B-D743-B329-3FB3FBE34B76}" type="pres">
      <dgm:prSet presAssocID="{4DD9CF4E-AFFE-40DD-8C2D-7593407948E6}" presName="hierChild2" presStyleCnt="0"/>
      <dgm:spPr/>
    </dgm:pt>
    <dgm:pt modelId="{D14273EC-8BD3-9745-963B-982B88F1BD8F}" type="pres">
      <dgm:prSet presAssocID="{3BEB77E4-FFDF-4ACD-BC32-802BBB06F236}" presName="hierRoot1" presStyleCnt="0"/>
      <dgm:spPr/>
    </dgm:pt>
    <dgm:pt modelId="{0388548C-86D0-9A4B-882C-BD1AA78E52D4}" type="pres">
      <dgm:prSet presAssocID="{3BEB77E4-FFDF-4ACD-BC32-802BBB06F236}" presName="composite" presStyleCnt="0"/>
      <dgm:spPr/>
    </dgm:pt>
    <dgm:pt modelId="{046CAF81-AE23-3444-9AE6-7BD3A184EC82}" type="pres">
      <dgm:prSet presAssocID="{3BEB77E4-FFDF-4ACD-BC32-802BBB06F236}" presName="background" presStyleLbl="node0" presStyleIdx="1" presStyleCnt="3"/>
      <dgm:spPr/>
    </dgm:pt>
    <dgm:pt modelId="{BEC1B219-13CC-424F-9F32-6986A032DA49}" type="pres">
      <dgm:prSet presAssocID="{3BEB77E4-FFDF-4ACD-BC32-802BBB06F236}" presName="text" presStyleLbl="fgAcc0" presStyleIdx="1" presStyleCnt="3">
        <dgm:presLayoutVars>
          <dgm:chPref val="3"/>
        </dgm:presLayoutVars>
      </dgm:prSet>
      <dgm:spPr/>
    </dgm:pt>
    <dgm:pt modelId="{B0278B1F-3E73-C944-B714-B13705C89457}" type="pres">
      <dgm:prSet presAssocID="{3BEB77E4-FFDF-4ACD-BC32-802BBB06F236}" presName="hierChild2" presStyleCnt="0"/>
      <dgm:spPr/>
    </dgm:pt>
    <dgm:pt modelId="{EE95F356-6070-3C4F-B311-3218A58AA397}" type="pres">
      <dgm:prSet presAssocID="{5E6FD369-84F8-4406-821C-9105FFCA0396}" presName="hierRoot1" presStyleCnt="0"/>
      <dgm:spPr/>
    </dgm:pt>
    <dgm:pt modelId="{6A370960-B1D8-7249-8B46-8B5EE2ECEA79}" type="pres">
      <dgm:prSet presAssocID="{5E6FD369-84F8-4406-821C-9105FFCA0396}" presName="composite" presStyleCnt="0"/>
      <dgm:spPr/>
    </dgm:pt>
    <dgm:pt modelId="{9494FD1E-D509-8447-8D23-25089313A5EF}" type="pres">
      <dgm:prSet presAssocID="{5E6FD369-84F8-4406-821C-9105FFCA0396}" presName="background" presStyleLbl="node0" presStyleIdx="2" presStyleCnt="3"/>
      <dgm:spPr/>
    </dgm:pt>
    <dgm:pt modelId="{8315759A-8A8A-B94E-A1BF-9ABCD54AB45E}" type="pres">
      <dgm:prSet presAssocID="{5E6FD369-84F8-4406-821C-9105FFCA0396}" presName="text" presStyleLbl="fgAcc0" presStyleIdx="2" presStyleCnt="3" custScaleY="185511">
        <dgm:presLayoutVars>
          <dgm:chPref val="3"/>
        </dgm:presLayoutVars>
      </dgm:prSet>
      <dgm:spPr/>
    </dgm:pt>
    <dgm:pt modelId="{2410310F-3350-2E44-B347-E1D15F1C918F}" type="pres">
      <dgm:prSet presAssocID="{5E6FD369-84F8-4406-821C-9105FFCA0396}" presName="hierChild2" presStyleCnt="0"/>
      <dgm:spPr/>
    </dgm:pt>
  </dgm:ptLst>
  <dgm:cxnLst>
    <dgm:cxn modelId="{342BA00A-2AEC-4584-92E8-FD1893A905C2}" srcId="{C6B3DBA4-AA64-4571-BFC6-696F7B2CA860}" destId="{3BEB77E4-FFDF-4ACD-BC32-802BBB06F236}" srcOrd="1" destOrd="0" parTransId="{C26B7924-407E-4DBE-9B12-4D81694DF8C7}" sibTransId="{C51080F8-5FCE-4358-B6FB-948EBBB8389B}"/>
    <dgm:cxn modelId="{42AF4D15-DA4A-4101-AC9C-E96FB8C0A184}" srcId="{C6B3DBA4-AA64-4571-BFC6-696F7B2CA860}" destId="{4DD9CF4E-AFFE-40DD-8C2D-7593407948E6}" srcOrd="0" destOrd="0" parTransId="{BD63E4C0-4219-4698-9F8E-78E7267D4C34}" sibTransId="{D29A1E3C-0A21-4331-84AA-4B3FCB1696AA}"/>
    <dgm:cxn modelId="{41A9182F-7916-4A68-97F0-5297F32F9FEE}" srcId="{C6B3DBA4-AA64-4571-BFC6-696F7B2CA860}" destId="{5E6FD369-84F8-4406-821C-9105FFCA0396}" srcOrd="2" destOrd="0" parTransId="{45B0C788-C83F-4DAC-923D-CE1D31F4B8E8}" sibTransId="{D4096EB0-88E2-49B6-B75A-D0E14DF0B253}"/>
    <dgm:cxn modelId="{1AF14F64-4D1D-3F4A-9945-69C698654D61}" type="presOf" srcId="{5E6FD369-84F8-4406-821C-9105FFCA0396}" destId="{8315759A-8A8A-B94E-A1BF-9ABCD54AB45E}" srcOrd="0" destOrd="0" presId="urn:microsoft.com/office/officeart/2005/8/layout/hierarchy1"/>
    <dgm:cxn modelId="{4DB700BD-499F-DF41-9F75-E696F403399B}" type="presOf" srcId="{3BEB77E4-FFDF-4ACD-BC32-802BBB06F236}" destId="{BEC1B219-13CC-424F-9F32-6986A032DA49}" srcOrd="0" destOrd="0" presId="urn:microsoft.com/office/officeart/2005/8/layout/hierarchy1"/>
    <dgm:cxn modelId="{3F0DAED5-A0B5-F949-B779-C94CA5E63E9F}" type="presOf" srcId="{4DD9CF4E-AFFE-40DD-8C2D-7593407948E6}" destId="{E7A040BB-40A8-E841-9418-E264493EE6F7}" srcOrd="0" destOrd="0" presId="urn:microsoft.com/office/officeart/2005/8/layout/hierarchy1"/>
    <dgm:cxn modelId="{60D270F6-FCB0-E143-BCB2-1F6C03519E53}" type="presOf" srcId="{C6B3DBA4-AA64-4571-BFC6-696F7B2CA860}" destId="{426F4D7C-5384-EF4A-B3C8-BB02CBA2245C}" srcOrd="0" destOrd="0" presId="urn:microsoft.com/office/officeart/2005/8/layout/hierarchy1"/>
    <dgm:cxn modelId="{7CB55D84-1764-644F-886D-E5004514C58F}" type="presParOf" srcId="{426F4D7C-5384-EF4A-B3C8-BB02CBA2245C}" destId="{3102C231-E890-1A4E-859B-423D749D2F3E}" srcOrd="0" destOrd="0" presId="urn:microsoft.com/office/officeart/2005/8/layout/hierarchy1"/>
    <dgm:cxn modelId="{8137D616-5289-6845-9857-B9F5DD9D3A00}" type="presParOf" srcId="{3102C231-E890-1A4E-859B-423D749D2F3E}" destId="{E7B4E5D6-DC8B-CB42-9ED1-A2AE1BD03F98}" srcOrd="0" destOrd="0" presId="urn:microsoft.com/office/officeart/2005/8/layout/hierarchy1"/>
    <dgm:cxn modelId="{8F89D166-DEA9-3941-A3D6-AA242FD34981}" type="presParOf" srcId="{E7B4E5D6-DC8B-CB42-9ED1-A2AE1BD03F98}" destId="{BA5C391A-3099-7F40-AE35-D2E020D65BFD}" srcOrd="0" destOrd="0" presId="urn:microsoft.com/office/officeart/2005/8/layout/hierarchy1"/>
    <dgm:cxn modelId="{5DF5DC3F-E771-3B4D-ACDD-EB15548E6F06}" type="presParOf" srcId="{E7B4E5D6-DC8B-CB42-9ED1-A2AE1BD03F98}" destId="{E7A040BB-40A8-E841-9418-E264493EE6F7}" srcOrd="1" destOrd="0" presId="urn:microsoft.com/office/officeart/2005/8/layout/hierarchy1"/>
    <dgm:cxn modelId="{0A211831-6B48-B142-B1AB-4E6D005477E1}" type="presParOf" srcId="{3102C231-E890-1A4E-859B-423D749D2F3E}" destId="{30C88A11-DD2B-D743-B329-3FB3FBE34B76}" srcOrd="1" destOrd="0" presId="urn:microsoft.com/office/officeart/2005/8/layout/hierarchy1"/>
    <dgm:cxn modelId="{82265AD5-53EF-4344-90FF-C0A87FE41D34}" type="presParOf" srcId="{426F4D7C-5384-EF4A-B3C8-BB02CBA2245C}" destId="{D14273EC-8BD3-9745-963B-982B88F1BD8F}" srcOrd="1" destOrd="0" presId="urn:microsoft.com/office/officeart/2005/8/layout/hierarchy1"/>
    <dgm:cxn modelId="{FD00FFE0-D1D1-F84E-9A71-F4E101A5FE2F}" type="presParOf" srcId="{D14273EC-8BD3-9745-963B-982B88F1BD8F}" destId="{0388548C-86D0-9A4B-882C-BD1AA78E52D4}" srcOrd="0" destOrd="0" presId="urn:microsoft.com/office/officeart/2005/8/layout/hierarchy1"/>
    <dgm:cxn modelId="{4927563E-D3D8-BE44-BA9C-328E04319F0F}" type="presParOf" srcId="{0388548C-86D0-9A4B-882C-BD1AA78E52D4}" destId="{046CAF81-AE23-3444-9AE6-7BD3A184EC82}" srcOrd="0" destOrd="0" presId="urn:microsoft.com/office/officeart/2005/8/layout/hierarchy1"/>
    <dgm:cxn modelId="{7651A534-78E9-234E-85D8-1486AB62D0FF}" type="presParOf" srcId="{0388548C-86D0-9A4B-882C-BD1AA78E52D4}" destId="{BEC1B219-13CC-424F-9F32-6986A032DA49}" srcOrd="1" destOrd="0" presId="urn:microsoft.com/office/officeart/2005/8/layout/hierarchy1"/>
    <dgm:cxn modelId="{F047D2BB-F4FB-944A-A342-30B2F49F36EA}" type="presParOf" srcId="{D14273EC-8BD3-9745-963B-982B88F1BD8F}" destId="{B0278B1F-3E73-C944-B714-B13705C89457}" srcOrd="1" destOrd="0" presId="urn:microsoft.com/office/officeart/2005/8/layout/hierarchy1"/>
    <dgm:cxn modelId="{3A88096D-E220-3944-A666-CAAC80B25D88}" type="presParOf" srcId="{426F4D7C-5384-EF4A-B3C8-BB02CBA2245C}" destId="{EE95F356-6070-3C4F-B311-3218A58AA397}" srcOrd="2" destOrd="0" presId="urn:microsoft.com/office/officeart/2005/8/layout/hierarchy1"/>
    <dgm:cxn modelId="{11440FB1-DED5-9D42-B87A-01E18AB142F5}" type="presParOf" srcId="{EE95F356-6070-3C4F-B311-3218A58AA397}" destId="{6A370960-B1D8-7249-8B46-8B5EE2ECEA79}" srcOrd="0" destOrd="0" presId="urn:microsoft.com/office/officeart/2005/8/layout/hierarchy1"/>
    <dgm:cxn modelId="{3583F737-6CED-964C-B4B3-8CAF423C36F6}" type="presParOf" srcId="{6A370960-B1D8-7249-8B46-8B5EE2ECEA79}" destId="{9494FD1E-D509-8447-8D23-25089313A5EF}" srcOrd="0" destOrd="0" presId="urn:microsoft.com/office/officeart/2005/8/layout/hierarchy1"/>
    <dgm:cxn modelId="{35D6B08B-3C53-D841-8024-E838074D371C}" type="presParOf" srcId="{6A370960-B1D8-7249-8B46-8B5EE2ECEA79}" destId="{8315759A-8A8A-B94E-A1BF-9ABCD54AB45E}" srcOrd="1" destOrd="0" presId="urn:microsoft.com/office/officeart/2005/8/layout/hierarchy1"/>
    <dgm:cxn modelId="{20B01819-A87C-4C4B-AC79-CB81D9683A21}" type="presParOf" srcId="{EE95F356-6070-3C4F-B311-3218A58AA397}" destId="{2410310F-3350-2E44-B347-E1D15F1C918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42CC47F-4BCB-44B3-A4F0-AC6E2B82D718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3E612B-53D9-4602-BB61-FC898CF51155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it-IT" sz="1800" dirty="0"/>
            <a:t>Il PNRR 191,5 miliardi di €</a:t>
          </a:r>
          <a:endParaRPr lang="en-US" sz="1800" dirty="0"/>
        </a:p>
      </dgm:t>
    </dgm:pt>
    <dgm:pt modelId="{70941245-8456-431E-8558-6D563C253D9C}" type="parTrans" cxnId="{38027F09-0A06-4EFE-890F-EE298706C8AE}">
      <dgm:prSet/>
      <dgm:spPr/>
      <dgm:t>
        <a:bodyPr/>
        <a:lstStyle/>
        <a:p>
          <a:endParaRPr lang="en-US"/>
        </a:p>
      </dgm:t>
    </dgm:pt>
    <dgm:pt modelId="{9D78FE99-1F1E-4F9F-A955-98B21F112A50}" type="sibTrans" cxnId="{38027F09-0A06-4EFE-890F-EE298706C8AE}">
      <dgm:prSet/>
      <dgm:spPr/>
      <dgm:t>
        <a:bodyPr/>
        <a:lstStyle/>
        <a:p>
          <a:endParaRPr lang="en-US"/>
        </a:p>
      </dgm:t>
    </dgm:pt>
    <dgm:pt modelId="{56DEC310-1F5B-4735-9807-394AD0F3D17E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it-IT" sz="1800" dirty="0"/>
            <a:t>Il PNC 30,6 </a:t>
          </a:r>
        </a:p>
        <a:p>
          <a:pPr>
            <a:lnSpc>
              <a:spcPct val="100000"/>
            </a:lnSpc>
            <a:defRPr cap="all"/>
          </a:pPr>
          <a:r>
            <a:rPr lang="it-IT" sz="1800" dirty="0"/>
            <a:t>miliardi di €</a:t>
          </a:r>
          <a:endParaRPr lang="en-US" sz="1800" dirty="0"/>
        </a:p>
      </dgm:t>
    </dgm:pt>
    <dgm:pt modelId="{182D15D5-411D-4B25-A9ED-738BC802F060}" type="parTrans" cxnId="{0DBF9D7C-A9BE-4631-8CD7-7CC77F546BDA}">
      <dgm:prSet/>
      <dgm:spPr/>
      <dgm:t>
        <a:bodyPr/>
        <a:lstStyle/>
        <a:p>
          <a:endParaRPr lang="en-US"/>
        </a:p>
      </dgm:t>
    </dgm:pt>
    <dgm:pt modelId="{EDDD87FB-55FF-41DD-881F-127A7FEC2C85}" type="sibTrans" cxnId="{0DBF9D7C-A9BE-4631-8CD7-7CC77F546BDA}">
      <dgm:prSet/>
      <dgm:spPr/>
      <dgm:t>
        <a:bodyPr/>
        <a:lstStyle/>
        <a:p>
          <a:endParaRPr lang="en-US"/>
        </a:p>
      </dgm:t>
    </dgm:pt>
    <dgm:pt modelId="{C54DE29F-5F5E-4D07-B9FF-D58005960459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it-IT" sz="1800" dirty="0"/>
            <a:t>Coesione 2021-27 pari a 75 miliardi di € (di cui 43,1 miliardi di € sono di fonte UE ed i restanti fondi statali FSC</a:t>
          </a:r>
          <a:r>
            <a:rPr lang="it-IT" sz="1100" dirty="0"/>
            <a:t>)</a:t>
          </a:r>
          <a:endParaRPr lang="en-US" sz="1100" dirty="0"/>
        </a:p>
      </dgm:t>
    </dgm:pt>
    <dgm:pt modelId="{54912AAB-70F6-4483-BF66-1AA0E03FE4DB}" type="parTrans" cxnId="{01FF3A4D-C8B9-4328-BDB7-846E363896A8}">
      <dgm:prSet/>
      <dgm:spPr/>
      <dgm:t>
        <a:bodyPr/>
        <a:lstStyle/>
        <a:p>
          <a:endParaRPr lang="en-US"/>
        </a:p>
      </dgm:t>
    </dgm:pt>
    <dgm:pt modelId="{BDC7BAA7-88FB-440B-A302-BDCC08D92E39}" type="sibTrans" cxnId="{01FF3A4D-C8B9-4328-BDB7-846E363896A8}">
      <dgm:prSet/>
      <dgm:spPr/>
      <dgm:t>
        <a:bodyPr/>
        <a:lstStyle/>
        <a:p>
          <a:endParaRPr lang="en-US"/>
        </a:p>
      </dgm:t>
    </dgm:pt>
    <dgm:pt modelId="{C5D87F25-5BA0-4149-9287-4B533213AB60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it-IT" sz="1800" dirty="0"/>
            <a:t>Totale : 297,1 miliardi di €</a:t>
          </a:r>
          <a:endParaRPr lang="en-US" sz="1800" dirty="0"/>
        </a:p>
      </dgm:t>
    </dgm:pt>
    <dgm:pt modelId="{6BE0FE00-619B-4C12-850F-45F6192BA535}" type="parTrans" cxnId="{C29BCD36-2D56-4321-94E7-0919771116DF}">
      <dgm:prSet/>
      <dgm:spPr/>
      <dgm:t>
        <a:bodyPr/>
        <a:lstStyle/>
        <a:p>
          <a:endParaRPr lang="en-US"/>
        </a:p>
      </dgm:t>
    </dgm:pt>
    <dgm:pt modelId="{A4569C2E-0346-4577-9EA6-B3B33482A95D}" type="sibTrans" cxnId="{C29BCD36-2D56-4321-94E7-0919771116DF}">
      <dgm:prSet/>
      <dgm:spPr/>
      <dgm:t>
        <a:bodyPr/>
        <a:lstStyle/>
        <a:p>
          <a:endParaRPr lang="en-US"/>
        </a:p>
      </dgm:t>
    </dgm:pt>
    <dgm:pt modelId="{D08CA2B6-C576-457F-AE67-F590835ADC49}" type="pres">
      <dgm:prSet presAssocID="{142CC47F-4BCB-44B3-A4F0-AC6E2B82D718}" presName="root" presStyleCnt="0">
        <dgm:presLayoutVars>
          <dgm:dir/>
          <dgm:resizeHandles val="exact"/>
        </dgm:presLayoutVars>
      </dgm:prSet>
      <dgm:spPr/>
    </dgm:pt>
    <dgm:pt modelId="{BCDD46D9-6E60-48B4-924E-84A749DCD765}" type="pres">
      <dgm:prSet presAssocID="{A73E612B-53D9-4602-BB61-FC898CF51155}" presName="compNode" presStyleCnt="0"/>
      <dgm:spPr/>
    </dgm:pt>
    <dgm:pt modelId="{7811D481-CE01-4872-B981-FD206FBFA729}" type="pres">
      <dgm:prSet presAssocID="{A73E612B-53D9-4602-BB61-FC898CF51155}" presName="iconBgRect" presStyleLbl="bgShp" presStyleIdx="0" presStyleCnt="4"/>
      <dgm:spPr/>
    </dgm:pt>
    <dgm:pt modelId="{2C73692C-A08B-4610-83C3-A1802EC4F9C8}" type="pres">
      <dgm:prSet presAssocID="{A73E612B-53D9-4602-BB61-FC898CF5115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enaro"/>
        </a:ext>
      </dgm:extLst>
    </dgm:pt>
    <dgm:pt modelId="{687444E2-DFD1-4583-B291-C612D0D15227}" type="pres">
      <dgm:prSet presAssocID="{A73E612B-53D9-4602-BB61-FC898CF51155}" presName="spaceRect" presStyleCnt="0"/>
      <dgm:spPr/>
    </dgm:pt>
    <dgm:pt modelId="{052366B4-9096-4031-9EF1-605C9C073572}" type="pres">
      <dgm:prSet presAssocID="{A73E612B-53D9-4602-BB61-FC898CF51155}" presName="textRect" presStyleLbl="revTx" presStyleIdx="0" presStyleCnt="4">
        <dgm:presLayoutVars>
          <dgm:chMax val="1"/>
          <dgm:chPref val="1"/>
        </dgm:presLayoutVars>
      </dgm:prSet>
      <dgm:spPr/>
    </dgm:pt>
    <dgm:pt modelId="{660EC9F4-AAA4-44DE-B584-80AD7A699973}" type="pres">
      <dgm:prSet presAssocID="{9D78FE99-1F1E-4F9F-A955-98B21F112A50}" presName="sibTrans" presStyleCnt="0"/>
      <dgm:spPr/>
    </dgm:pt>
    <dgm:pt modelId="{CA4497CA-1756-4D78-98DD-968321EDB4FB}" type="pres">
      <dgm:prSet presAssocID="{56DEC310-1F5B-4735-9807-394AD0F3D17E}" presName="compNode" presStyleCnt="0"/>
      <dgm:spPr/>
    </dgm:pt>
    <dgm:pt modelId="{D12106AD-8D8B-4579-84C9-28903E4D4854}" type="pres">
      <dgm:prSet presAssocID="{56DEC310-1F5B-4735-9807-394AD0F3D17E}" presName="iconBgRect" presStyleLbl="bgShp" presStyleIdx="1" presStyleCnt="4"/>
      <dgm:spPr/>
    </dgm:pt>
    <dgm:pt modelId="{ABBD082B-C5E3-4486-BCFC-0EB89F00BF9F}" type="pres">
      <dgm:prSet presAssocID="{56DEC310-1F5B-4735-9807-394AD0F3D17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te"/>
        </a:ext>
      </dgm:extLst>
    </dgm:pt>
    <dgm:pt modelId="{B8D6DF9A-B56E-4E0B-95F6-26F984B04F8B}" type="pres">
      <dgm:prSet presAssocID="{56DEC310-1F5B-4735-9807-394AD0F3D17E}" presName="spaceRect" presStyleCnt="0"/>
      <dgm:spPr/>
    </dgm:pt>
    <dgm:pt modelId="{04DEA136-452E-49B6-98DA-F90C61F417C8}" type="pres">
      <dgm:prSet presAssocID="{56DEC310-1F5B-4735-9807-394AD0F3D17E}" presName="textRect" presStyleLbl="revTx" presStyleIdx="1" presStyleCnt="4">
        <dgm:presLayoutVars>
          <dgm:chMax val="1"/>
          <dgm:chPref val="1"/>
        </dgm:presLayoutVars>
      </dgm:prSet>
      <dgm:spPr/>
    </dgm:pt>
    <dgm:pt modelId="{368EDC16-50D6-4ACE-B371-AF09AF0EE5B0}" type="pres">
      <dgm:prSet presAssocID="{EDDD87FB-55FF-41DD-881F-127A7FEC2C85}" presName="sibTrans" presStyleCnt="0"/>
      <dgm:spPr/>
    </dgm:pt>
    <dgm:pt modelId="{20A840F2-585E-43EB-8D0A-942B61CD8539}" type="pres">
      <dgm:prSet presAssocID="{C54DE29F-5F5E-4D07-B9FF-D58005960459}" presName="compNode" presStyleCnt="0"/>
      <dgm:spPr/>
    </dgm:pt>
    <dgm:pt modelId="{A300EAA1-FD9E-481F-B7C2-4484431193AB}" type="pres">
      <dgm:prSet presAssocID="{C54DE29F-5F5E-4D07-B9FF-D58005960459}" presName="iconBgRect" presStyleLbl="bgShp" presStyleIdx="2" presStyleCnt="4"/>
      <dgm:spPr/>
    </dgm:pt>
    <dgm:pt modelId="{08222FBC-1C00-45EA-B94F-181F56A2756A}" type="pres">
      <dgm:prSet presAssocID="{C54DE29F-5F5E-4D07-B9FF-D5800596045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uppo"/>
        </a:ext>
      </dgm:extLst>
    </dgm:pt>
    <dgm:pt modelId="{B1877049-B8AE-4371-AE64-854BEC7F6A2F}" type="pres">
      <dgm:prSet presAssocID="{C54DE29F-5F5E-4D07-B9FF-D58005960459}" presName="spaceRect" presStyleCnt="0"/>
      <dgm:spPr/>
    </dgm:pt>
    <dgm:pt modelId="{6453C65B-3616-4C67-A064-53C9A7598146}" type="pres">
      <dgm:prSet presAssocID="{C54DE29F-5F5E-4D07-B9FF-D58005960459}" presName="textRect" presStyleLbl="revTx" presStyleIdx="2" presStyleCnt="4">
        <dgm:presLayoutVars>
          <dgm:chMax val="1"/>
          <dgm:chPref val="1"/>
        </dgm:presLayoutVars>
      </dgm:prSet>
      <dgm:spPr/>
    </dgm:pt>
    <dgm:pt modelId="{A27E0A15-6F74-4612-9C0C-BCA90309CF91}" type="pres">
      <dgm:prSet presAssocID="{BDC7BAA7-88FB-440B-A302-BDCC08D92E39}" presName="sibTrans" presStyleCnt="0"/>
      <dgm:spPr/>
    </dgm:pt>
    <dgm:pt modelId="{ABA2CA09-F39C-4AC4-A5F1-5362574B61E3}" type="pres">
      <dgm:prSet presAssocID="{C5D87F25-5BA0-4149-9287-4B533213AB60}" presName="compNode" presStyleCnt="0"/>
      <dgm:spPr/>
    </dgm:pt>
    <dgm:pt modelId="{D06CCC36-1235-4993-BA51-04196F1810EF}" type="pres">
      <dgm:prSet presAssocID="{C5D87F25-5BA0-4149-9287-4B533213AB60}" presName="iconBgRect" presStyleLbl="bgShp" presStyleIdx="3" presStyleCnt="4"/>
      <dgm:spPr/>
    </dgm:pt>
    <dgm:pt modelId="{0BBB03A1-9A36-418F-9B76-CDB21CE5AB3B}" type="pres">
      <dgm:prSet presAssocID="{C5D87F25-5BA0-4149-9287-4B533213AB6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llaro"/>
        </a:ext>
      </dgm:extLst>
    </dgm:pt>
    <dgm:pt modelId="{BAE6ECEC-2B3A-418E-A5D9-14EB92188D33}" type="pres">
      <dgm:prSet presAssocID="{C5D87F25-5BA0-4149-9287-4B533213AB60}" presName="spaceRect" presStyleCnt="0"/>
      <dgm:spPr/>
    </dgm:pt>
    <dgm:pt modelId="{AF623F26-67ED-4333-89F0-3B8B7393A5F4}" type="pres">
      <dgm:prSet presAssocID="{C5D87F25-5BA0-4149-9287-4B533213AB6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38027F09-0A06-4EFE-890F-EE298706C8AE}" srcId="{142CC47F-4BCB-44B3-A4F0-AC6E2B82D718}" destId="{A73E612B-53D9-4602-BB61-FC898CF51155}" srcOrd="0" destOrd="0" parTransId="{70941245-8456-431E-8558-6D563C253D9C}" sibTransId="{9D78FE99-1F1E-4F9F-A955-98B21F112A50}"/>
    <dgm:cxn modelId="{C29BCD36-2D56-4321-94E7-0919771116DF}" srcId="{142CC47F-4BCB-44B3-A4F0-AC6E2B82D718}" destId="{C5D87F25-5BA0-4149-9287-4B533213AB60}" srcOrd="3" destOrd="0" parTransId="{6BE0FE00-619B-4C12-850F-45F6192BA535}" sibTransId="{A4569C2E-0346-4577-9EA6-B3B33482A95D}"/>
    <dgm:cxn modelId="{0D6F1747-FC67-4F4B-99DB-AA2E3F0A43D5}" type="presOf" srcId="{C5D87F25-5BA0-4149-9287-4B533213AB60}" destId="{AF623F26-67ED-4333-89F0-3B8B7393A5F4}" srcOrd="0" destOrd="0" presId="urn:microsoft.com/office/officeart/2018/5/layout/IconCircleLabelList"/>
    <dgm:cxn modelId="{01FF3A4D-C8B9-4328-BDB7-846E363896A8}" srcId="{142CC47F-4BCB-44B3-A4F0-AC6E2B82D718}" destId="{C54DE29F-5F5E-4D07-B9FF-D58005960459}" srcOrd="2" destOrd="0" parTransId="{54912AAB-70F6-4483-BF66-1AA0E03FE4DB}" sibTransId="{BDC7BAA7-88FB-440B-A302-BDCC08D92E39}"/>
    <dgm:cxn modelId="{95AAD457-5348-41FC-A03F-D6FAF8D0C6DA}" type="presOf" srcId="{A73E612B-53D9-4602-BB61-FC898CF51155}" destId="{052366B4-9096-4031-9EF1-605C9C073572}" srcOrd="0" destOrd="0" presId="urn:microsoft.com/office/officeart/2018/5/layout/IconCircleLabelList"/>
    <dgm:cxn modelId="{0DBF9D7C-A9BE-4631-8CD7-7CC77F546BDA}" srcId="{142CC47F-4BCB-44B3-A4F0-AC6E2B82D718}" destId="{56DEC310-1F5B-4735-9807-394AD0F3D17E}" srcOrd="1" destOrd="0" parTransId="{182D15D5-411D-4B25-A9ED-738BC802F060}" sibTransId="{EDDD87FB-55FF-41DD-881F-127A7FEC2C85}"/>
    <dgm:cxn modelId="{20ADA497-D424-4862-A0D1-0AFCB2E22771}" type="presOf" srcId="{142CC47F-4BCB-44B3-A4F0-AC6E2B82D718}" destId="{D08CA2B6-C576-457F-AE67-F590835ADC49}" srcOrd="0" destOrd="0" presId="urn:microsoft.com/office/officeart/2018/5/layout/IconCircleLabelList"/>
    <dgm:cxn modelId="{A7C0B0DC-6C02-4E59-9331-A78DB809351E}" type="presOf" srcId="{56DEC310-1F5B-4735-9807-394AD0F3D17E}" destId="{04DEA136-452E-49B6-98DA-F90C61F417C8}" srcOrd="0" destOrd="0" presId="urn:microsoft.com/office/officeart/2018/5/layout/IconCircleLabelList"/>
    <dgm:cxn modelId="{FB3BB0E4-BA34-4811-BF6F-4CD055DFAA65}" type="presOf" srcId="{C54DE29F-5F5E-4D07-B9FF-D58005960459}" destId="{6453C65B-3616-4C67-A064-53C9A7598146}" srcOrd="0" destOrd="0" presId="urn:microsoft.com/office/officeart/2018/5/layout/IconCircleLabelList"/>
    <dgm:cxn modelId="{BD98DA06-0FE0-4A8A-8C66-F6DEA9D4D64E}" type="presParOf" srcId="{D08CA2B6-C576-457F-AE67-F590835ADC49}" destId="{BCDD46D9-6E60-48B4-924E-84A749DCD765}" srcOrd="0" destOrd="0" presId="urn:microsoft.com/office/officeart/2018/5/layout/IconCircleLabelList"/>
    <dgm:cxn modelId="{63A55CD3-4937-4907-9A4E-B78BB411A5DA}" type="presParOf" srcId="{BCDD46D9-6E60-48B4-924E-84A749DCD765}" destId="{7811D481-CE01-4872-B981-FD206FBFA729}" srcOrd="0" destOrd="0" presId="urn:microsoft.com/office/officeart/2018/5/layout/IconCircleLabelList"/>
    <dgm:cxn modelId="{E8C03D80-C618-4EBA-8AB4-01C6A776EA58}" type="presParOf" srcId="{BCDD46D9-6E60-48B4-924E-84A749DCD765}" destId="{2C73692C-A08B-4610-83C3-A1802EC4F9C8}" srcOrd="1" destOrd="0" presId="urn:microsoft.com/office/officeart/2018/5/layout/IconCircleLabelList"/>
    <dgm:cxn modelId="{857FACD3-60A0-4ABA-A836-D4F0075527E4}" type="presParOf" srcId="{BCDD46D9-6E60-48B4-924E-84A749DCD765}" destId="{687444E2-DFD1-4583-B291-C612D0D15227}" srcOrd="2" destOrd="0" presId="urn:microsoft.com/office/officeart/2018/5/layout/IconCircleLabelList"/>
    <dgm:cxn modelId="{4B7A4C62-A6ED-4FFE-B28E-FFAC79C4A643}" type="presParOf" srcId="{BCDD46D9-6E60-48B4-924E-84A749DCD765}" destId="{052366B4-9096-4031-9EF1-605C9C073572}" srcOrd="3" destOrd="0" presId="urn:microsoft.com/office/officeart/2018/5/layout/IconCircleLabelList"/>
    <dgm:cxn modelId="{FA7256D8-4009-42BA-967E-508D797FCBF1}" type="presParOf" srcId="{D08CA2B6-C576-457F-AE67-F590835ADC49}" destId="{660EC9F4-AAA4-44DE-B584-80AD7A699973}" srcOrd="1" destOrd="0" presId="urn:microsoft.com/office/officeart/2018/5/layout/IconCircleLabelList"/>
    <dgm:cxn modelId="{3DBEE4B1-E530-443D-9667-665FAB75B13A}" type="presParOf" srcId="{D08CA2B6-C576-457F-AE67-F590835ADC49}" destId="{CA4497CA-1756-4D78-98DD-968321EDB4FB}" srcOrd="2" destOrd="0" presId="urn:microsoft.com/office/officeart/2018/5/layout/IconCircleLabelList"/>
    <dgm:cxn modelId="{1D0A4315-15F1-434A-8997-10676172125D}" type="presParOf" srcId="{CA4497CA-1756-4D78-98DD-968321EDB4FB}" destId="{D12106AD-8D8B-4579-84C9-28903E4D4854}" srcOrd="0" destOrd="0" presId="urn:microsoft.com/office/officeart/2018/5/layout/IconCircleLabelList"/>
    <dgm:cxn modelId="{CDC84802-5022-4A69-8915-C48CA77E4B54}" type="presParOf" srcId="{CA4497CA-1756-4D78-98DD-968321EDB4FB}" destId="{ABBD082B-C5E3-4486-BCFC-0EB89F00BF9F}" srcOrd="1" destOrd="0" presId="urn:microsoft.com/office/officeart/2018/5/layout/IconCircleLabelList"/>
    <dgm:cxn modelId="{BC8C90D0-21AD-4B4D-AE60-998D2DB4711B}" type="presParOf" srcId="{CA4497CA-1756-4D78-98DD-968321EDB4FB}" destId="{B8D6DF9A-B56E-4E0B-95F6-26F984B04F8B}" srcOrd="2" destOrd="0" presId="urn:microsoft.com/office/officeart/2018/5/layout/IconCircleLabelList"/>
    <dgm:cxn modelId="{EC4C212C-B772-44C7-9DC5-4D77210D1881}" type="presParOf" srcId="{CA4497CA-1756-4D78-98DD-968321EDB4FB}" destId="{04DEA136-452E-49B6-98DA-F90C61F417C8}" srcOrd="3" destOrd="0" presId="urn:microsoft.com/office/officeart/2018/5/layout/IconCircleLabelList"/>
    <dgm:cxn modelId="{1675214E-F1B2-48DC-86A2-C38D9AFCEB27}" type="presParOf" srcId="{D08CA2B6-C576-457F-AE67-F590835ADC49}" destId="{368EDC16-50D6-4ACE-B371-AF09AF0EE5B0}" srcOrd="3" destOrd="0" presId="urn:microsoft.com/office/officeart/2018/5/layout/IconCircleLabelList"/>
    <dgm:cxn modelId="{E2D88AFE-1CEB-4B52-8B56-83702148992C}" type="presParOf" srcId="{D08CA2B6-C576-457F-AE67-F590835ADC49}" destId="{20A840F2-585E-43EB-8D0A-942B61CD8539}" srcOrd="4" destOrd="0" presId="urn:microsoft.com/office/officeart/2018/5/layout/IconCircleLabelList"/>
    <dgm:cxn modelId="{AB454923-C622-485D-8B1A-0B07400930BC}" type="presParOf" srcId="{20A840F2-585E-43EB-8D0A-942B61CD8539}" destId="{A300EAA1-FD9E-481F-B7C2-4484431193AB}" srcOrd="0" destOrd="0" presId="urn:microsoft.com/office/officeart/2018/5/layout/IconCircleLabelList"/>
    <dgm:cxn modelId="{867239CC-B3AC-463E-B5DE-9A9FE48D34E7}" type="presParOf" srcId="{20A840F2-585E-43EB-8D0A-942B61CD8539}" destId="{08222FBC-1C00-45EA-B94F-181F56A2756A}" srcOrd="1" destOrd="0" presId="urn:microsoft.com/office/officeart/2018/5/layout/IconCircleLabelList"/>
    <dgm:cxn modelId="{1BC1040D-9C9D-493C-828E-ADE33218FE38}" type="presParOf" srcId="{20A840F2-585E-43EB-8D0A-942B61CD8539}" destId="{B1877049-B8AE-4371-AE64-854BEC7F6A2F}" srcOrd="2" destOrd="0" presId="urn:microsoft.com/office/officeart/2018/5/layout/IconCircleLabelList"/>
    <dgm:cxn modelId="{7685E853-727F-4A44-9CAC-ED82DA1F2373}" type="presParOf" srcId="{20A840F2-585E-43EB-8D0A-942B61CD8539}" destId="{6453C65B-3616-4C67-A064-53C9A7598146}" srcOrd="3" destOrd="0" presId="urn:microsoft.com/office/officeart/2018/5/layout/IconCircleLabelList"/>
    <dgm:cxn modelId="{3C080312-C372-48A1-8998-26458B610F9A}" type="presParOf" srcId="{D08CA2B6-C576-457F-AE67-F590835ADC49}" destId="{A27E0A15-6F74-4612-9C0C-BCA90309CF91}" srcOrd="5" destOrd="0" presId="urn:microsoft.com/office/officeart/2018/5/layout/IconCircleLabelList"/>
    <dgm:cxn modelId="{FEF0E306-76BD-49CF-AA4C-D7D079A73EA2}" type="presParOf" srcId="{D08CA2B6-C576-457F-AE67-F590835ADC49}" destId="{ABA2CA09-F39C-4AC4-A5F1-5362574B61E3}" srcOrd="6" destOrd="0" presId="urn:microsoft.com/office/officeart/2018/5/layout/IconCircleLabelList"/>
    <dgm:cxn modelId="{F0C90822-9ECE-4450-AAC7-7F42068FF9F2}" type="presParOf" srcId="{ABA2CA09-F39C-4AC4-A5F1-5362574B61E3}" destId="{D06CCC36-1235-4993-BA51-04196F1810EF}" srcOrd="0" destOrd="0" presId="urn:microsoft.com/office/officeart/2018/5/layout/IconCircleLabelList"/>
    <dgm:cxn modelId="{D47E695E-4B87-4567-AD2C-A311534F8EF1}" type="presParOf" srcId="{ABA2CA09-F39C-4AC4-A5F1-5362574B61E3}" destId="{0BBB03A1-9A36-418F-9B76-CDB21CE5AB3B}" srcOrd="1" destOrd="0" presId="urn:microsoft.com/office/officeart/2018/5/layout/IconCircleLabelList"/>
    <dgm:cxn modelId="{29AA2F01-DB9C-4BA9-A60A-DAA7A6E57738}" type="presParOf" srcId="{ABA2CA09-F39C-4AC4-A5F1-5362574B61E3}" destId="{BAE6ECEC-2B3A-418E-A5D9-14EB92188D33}" srcOrd="2" destOrd="0" presId="urn:microsoft.com/office/officeart/2018/5/layout/IconCircleLabelList"/>
    <dgm:cxn modelId="{B8EA58AA-0FD4-4707-B8F5-8632261568AE}" type="presParOf" srcId="{ABA2CA09-F39C-4AC4-A5F1-5362574B61E3}" destId="{AF623F26-67ED-4333-89F0-3B8B7393A5F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b="0" i="0" dirty="0"/>
            <a:t>3 Relazione sullo stato di attuazione del PNRR</a:t>
          </a:r>
          <a:br>
            <a:rPr lang="it-IT" sz="2400" b="0" i="0" dirty="0"/>
          </a:br>
          <a:r>
            <a:rPr lang="it-IT" sz="2400" b="0" i="0" dirty="0"/>
            <a:t>Profili di attenzione del Piano (ovvero CRITICITA’)</a:t>
          </a:r>
          <a:endParaRPr lang="it-IT" sz="2400" b="0" i="0" dirty="0">
            <a:latin typeface="Garamond" panose="02020404030301010803" pitchFamily="18" charset="0"/>
          </a:endParaRPr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ScaleY="320647" custLinFactNeighborX="122" custLinFactNeighborY="8644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i="0" dirty="0"/>
            <a:t>I COMUNI E LE CITTA’ METROPOLITANE: Report di ANCI sullo stato di attuazione del PNRR</a:t>
          </a:r>
          <a:endParaRPr lang="it-IT" sz="2400" i="0" dirty="0">
            <a:latin typeface="Garamond" panose="02020404030301010803" pitchFamily="18" charset="0"/>
          </a:endParaRPr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ScaleY="320647" custLinFactNeighborX="122" custLinFactNeighborY="8644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F9B0AAF4-63F2-4209-9271-0C0E80EB765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ED5A00-7CCC-4657-A539-D0C5957A5604}">
      <dgm:prSet/>
      <dgm:spPr/>
      <dgm:t>
        <a:bodyPr/>
        <a:lstStyle/>
        <a:p>
          <a:r>
            <a:rPr lang="it-IT"/>
            <a:t>A febbraio 2023 si contano 84 misure di riparto territoriale per un totale di 72,8 miliardi di € (38% delle risorse complessive)</a:t>
          </a:r>
          <a:endParaRPr lang="en-US"/>
        </a:p>
      </dgm:t>
    </dgm:pt>
    <dgm:pt modelId="{BFA81E2D-5A65-4238-9304-BF2DA18DF05E}" type="parTrans" cxnId="{4B8AA87D-5945-4033-A054-06806619FC3A}">
      <dgm:prSet/>
      <dgm:spPr/>
      <dgm:t>
        <a:bodyPr/>
        <a:lstStyle/>
        <a:p>
          <a:endParaRPr lang="en-US"/>
        </a:p>
      </dgm:t>
    </dgm:pt>
    <dgm:pt modelId="{107DCF1C-A89A-4F4B-9528-5742149129C9}" type="sibTrans" cxnId="{4B8AA87D-5945-4033-A054-06806619FC3A}">
      <dgm:prSet/>
      <dgm:spPr/>
      <dgm:t>
        <a:bodyPr/>
        <a:lstStyle/>
        <a:p>
          <a:endParaRPr lang="en-US"/>
        </a:p>
      </dgm:t>
    </dgm:pt>
    <dgm:pt modelId="{AFA0C323-EFF0-4103-B88F-760FA888A98D}">
      <dgm:prSet/>
      <dgm:spPr/>
      <dgm:t>
        <a:bodyPr/>
        <a:lstStyle/>
        <a:p>
          <a:r>
            <a:rPr lang="it-IT" dirty="0"/>
            <a:t>Carenza di personale tecnico ed amministrativo da dedicare all’attuazione dei progetti</a:t>
          </a:r>
          <a:endParaRPr lang="en-US" dirty="0"/>
        </a:p>
      </dgm:t>
    </dgm:pt>
    <dgm:pt modelId="{D66A410C-83BC-45B1-AF05-C53B68ED527B}" type="parTrans" cxnId="{2F287346-77FB-401D-A93E-1FDAB99D87CC}">
      <dgm:prSet/>
      <dgm:spPr/>
      <dgm:t>
        <a:bodyPr/>
        <a:lstStyle/>
        <a:p>
          <a:endParaRPr lang="en-US"/>
        </a:p>
      </dgm:t>
    </dgm:pt>
    <dgm:pt modelId="{BAB68BA0-14B5-44DE-9485-41FF540CA9B7}" type="sibTrans" cxnId="{2F287346-77FB-401D-A93E-1FDAB99D87CC}">
      <dgm:prSet/>
      <dgm:spPr/>
      <dgm:t>
        <a:bodyPr/>
        <a:lstStyle/>
        <a:p>
          <a:endParaRPr lang="en-US"/>
        </a:p>
      </dgm:t>
    </dgm:pt>
    <dgm:pt modelId="{A5A4878A-AE3C-4E4D-9E15-8EBCFC22F7E1}">
      <dgm:prSet/>
      <dgm:spPr/>
      <dgm:t>
        <a:bodyPr/>
        <a:lstStyle/>
        <a:p>
          <a:r>
            <a:rPr lang="it-IT" dirty="0"/>
            <a:t>Circa 50.000 progetti dei Comuni sono collocati in un range tra 0 e 70.000 €</a:t>
          </a:r>
        </a:p>
      </dgm:t>
    </dgm:pt>
    <dgm:pt modelId="{E4F89D25-FB06-3C4B-B72B-62C961F217F2}" type="parTrans" cxnId="{4E3A092B-1474-EA4F-978D-EA3AAA49AFBB}">
      <dgm:prSet/>
      <dgm:spPr/>
      <dgm:t>
        <a:bodyPr/>
        <a:lstStyle/>
        <a:p>
          <a:endParaRPr lang="it-IT"/>
        </a:p>
      </dgm:t>
    </dgm:pt>
    <dgm:pt modelId="{CE3FB446-ADA1-9840-93BE-E3E7A6C7D7A2}" type="sibTrans" cxnId="{4E3A092B-1474-EA4F-978D-EA3AAA49AFBB}">
      <dgm:prSet/>
      <dgm:spPr/>
      <dgm:t>
        <a:bodyPr/>
        <a:lstStyle/>
        <a:p>
          <a:endParaRPr lang="it-IT"/>
        </a:p>
      </dgm:t>
    </dgm:pt>
    <dgm:pt modelId="{A35E38EB-F11B-0D42-81F7-714FB4A37263}">
      <dgm:prSet/>
      <dgm:spPr/>
      <dgm:t>
        <a:bodyPr/>
        <a:lstStyle/>
        <a:p>
          <a:r>
            <a:rPr lang="it-IT" dirty="0"/>
            <a:t>La frammentazione rischia di essere un limite ?</a:t>
          </a:r>
        </a:p>
      </dgm:t>
    </dgm:pt>
    <dgm:pt modelId="{D4D879B7-0B8E-ED42-9817-C3F80990EB18}" type="parTrans" cxnId="{2D1C032E-A4F9-A247-A381-70BF90AE8F16}">
      <dgm:prSet/>
      <dgm:spPr/>
      <dgm:t>
        <a:bodyPr/>
        <a:lstStyle/>
        <a:p>
          <a:endParaRPr lang="it-IT"/>
        </a:p>
      </dgm:t>
    </dgm:pt>
    <dgm:pt modelId="{346A2F7B-7A86-7F4E-89E7-833DA72729E7}" type="sibTrans" cxnId="{2D1C032E-A4F9-A247-A381-70BF90AE8F16}">
      <dgm:prSet/>
      <dgm:spPr/>
      <dgm:t>
        <a:bodyPr/>
        <a:lstStyle/>
        <a:p>
          <a:endParaRPr lang="it-IT"/>
        </a:p>
      </dgm:t>
    </dgm:pt>
    <dgm:pt modelId="{BC8BB991-28B2-B645-902D-766353405FB6}">
      <dgm:prSet/>
      <dgm:spPr/>
      <dgm:t>
        <a:bodyPr/>
        <a:lstStyle/>
        <a:p>
          <a:r>
            <a:rPr lang="it-IT"/>
            <a:t>ANCI ha prodotto un  Report (maggio 2023) riguardante lo stato di attuazione del PNRR di Comuni e Città metropolitane</a:t>
          </a:r>
          <a:endParaRPr lang="it-IT" dirty="0"/>
        </a:p>
      </dgm:t>
    </dgm:pt>
    <dgm:pt modelId="{EBB3FCA1-D0E3-A241-8148-7F1C813FDC2F}" type="parTrans" cxnId="{381660B2-3E55-A848-A8F4-21E2D0A85ABF}">
      <dgm:prSet/>
      <dgm:spPr/>
      <dgm:t>
        <a:bodyPr/>
        <a:lstStyle/>
        <a:p>
          <a:endParaRPr lang="it-IT"/>
        </a:p>
      </dgm:t>
    </dgm:pt>
    <dgm:pt modelId="{8AC61250-EE56-FF4A-B8A9-14C70C6A9D4B}" type="sibTrans" cxnId="{381660B2-3E55-A848-A8F4-21E2D0A85ABF}">
      <dgm:prSet/>
      <dgm:spPr/>
      <dgm:t>
        <a:bodyPr/>
        <a:lstStyle/>
        <a:p>
          <a:endParaRPr lang="it-IT"/>
        </a:p>
      </dgm:t>
    </dgm:pt>
    <dgm:pt modelId="{144BC561-AA09-2E40-A3A6-3B3B004E2A00}">
      <dgm:prSet/>
      <dgm:spPr/>
      <dgm:t>
        <a:bodyPr/>
        <a:lstStyle/>
        <a:p>
          <a:r>
            <a:rPr lang="it-IT"/>
            <a:t>Il Report ANCI è stato presentato alla Task force della Commissione Europea evidenziando anche le criticità </a:t>
          </a:r>
          <a:endParaRPr lang="it-IT" dirty="0"/>
        </a:p>
      </dgm:t>
    </dgm:pt>
    <dgm:pt modelId="{FE2F19E7-773D-C644-835D-66BD63214F16}" type="parTrans" cxnId="{DB1EBBC4-BDAB-4843-8C74-C3D65F13079C}">
      <dgm:prSet/>
      <dgm:spPr/>
      <dgm:t>
        <a:bodyPr/>
        <a:lstStyle/>
        <a:p>
          <a:endParaRPr lang="it-IT"/>
        </a:p>
      </dgm:t>
    </dgm:pt>
    <dgm:pt modelId="{E2321F88-AC78-3647-BC0E-97697E0A21AD}" type="sibTrans" cxnId="{DB1EBBC4-BDAB-4843-8C74-C3D65F13079C}">
      <dgm:prSet/>
      <dgm:spPr/>
      <dgm:t>
        <a:bodyPr/>
        <a:lstStyle/>
        <a:p>
          <a:endParaRPr lang="it-IT"/>
        </a:p>
      </dgm:t>
    </dgm:pt>
    <dgm:pt modelId="{01480489-3FA9-2745-9056-0EC9D392934B}" type="pres">
      <dgm:prSet presAssocID="{F9B0AAF4-63F2-4209-9271-0C0E80EB765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9EA9704-ECCC-604E-B87E-E3B0BD744737}" type="pres">
      <dgm:prSet presAssocID="{ADED5A00-7CCC-4657-A539-D0C5957A5604}" presName="hierRoot1" presStyleCnt="0"/>
      <dgm:spPr/>
    </dgm:pt>
    <dgm:pt modelId="{C1913BBC-01BA-764E-B6F2-7B8EB2ADABF1}" type="pres">
      <dgm:prSet presAssocID="{ADED5A00-7CCC-4657-A539-D0C5957A5604}" presName="composite" presStyleCnt="0"/>
      <dgm:spPr/>
    </dgm:pt>
    <dgm:pt modelId="{CA56897A-6EBD-B34F-BD1E-696582FDA655}" type="pres">
      <dgm:prSet presAssocID="{ADED5A00-7CCC-4657-A539-D0C5957A5604}" presName="background" presStyleLbl="node0" presStyleIdx="0" presStyleCnt="4"/>
      <dgm:spPr/>
    </dgm:pt>
    <dgm:pt modelId="{57AF44E0-DDC3-254C-B502-5D99C8906E65}" type="pres">
      <dgm:prSet presAssocID="{ADED5A00-7CCC-4657-A539-D0C5957A5604}" presName="text" presStyleLbl="fgAcc0" presStyleIdx="0" presStyleCnt="4">
        <dgm:presLayoutVars>
          <dgm:chPref val="3"/>
        </dgm:presLayoutVars>
      </dgm:prSet>
      <dgm:spPr/>
    </dgm:pt>
    <dgm:pt modelId="{CE409C7C-1068-8842-9BED-68FF84A28B3B}" type="pres">
      <dgm:prSet presAssocID="{ADED5A00-7CCC-4657-A539-D0C5957A5604}" presName="hierChild2" presStyleCnt="0"/>
      <dgm:spPr/>
    </dgm:pt>
    <dgm:pt modelId="{0140BF88-8174-4642-BC12-70C63BFF5A67}" type="pres">
      <dgm:prSet presAssocID="{BC8BB991-28B2-B645-902D-766353405FB6}" presName="hierRoot1" presStyleCnt="0"/>
      <dgm:spPr/>
    </dgm:pt>
    <dgm:pt modelId="{5AB7E88D-FB0E-A446-B1A2-200982BA2BAF}" type="pres">
      <dgm:prSet presAssocID="{BC8BB991-28B2-B645-902D-766353405FB6}" presName="composite" presStyleCnt="0"/>
      <dgm:spPr/>
    </dgm:pt>
    <dgm:pt modelId="{DB33834B-1CEA-F04B-BC2B-F480CF028D50}" type="pres">
      <dgm:prSet presAssocID="{BC8BB991-28B2-B645-902D-766353405FB6}" presName="background" presStyleLbl="node0" presStyleIdx="1" presStyleCnt="4"/>
      <dgm:spPr/>
    </dgm:pt>
    <dgm:pt modelId="{02859D9B-C1F1-D041-9020-1F2818F1EF2A}" type="pres">
      <dgm:prSet presAssocID="{BC8BB991-28B2-B645-902D-766353405FB6}" presName="text" presStyleLbl="fgAcc0" presStyleIdx="1" presStyleCnt="4">
        <dgm:presLayoutVars>
          <dgm:chPref val="3"/>
        </dgm:presLayoutVars>
      </dgm:prSet>
      <dgm:spPr/>
    </dgm:pt>
    <dgm:pt modelId="{BF8C5D2A-169D-8F46-B873-55993DA2F895}" type="pres">
      <dgm:prSet presAssocID="{BC8BB991-28B2-B645-902D-766353405FB6}" presName="hierChild2" presStyleCnt="0"/>
      <dgm:spPr/>
    </dgm:pt>
    <dgm:pt modelId="{024B2BD6-934D-8F4C-8E82-197F9878DC93}" type="pres">
      <dgm:prSet presAssocID="{144BC561-AA09-2E40-A3A6-3B3B004E2A00}" presName="hierRoot1" presStyleCnt="0"/>
      <dgm:spPr/>
    </dgm:pt>
    <dgm:pt modelId="{EF775166-BBCA-7A47-B7B7-33D8D68184F4}" type="pres">
      <dgm:prSet presAssocID="{144BC561-AA09-2E40-A3A6-3B3B004E2A00}" presName="composite" presStyleCnt="0"/>
      <dgm:spPr/>
    </dgm:pt>
    <dgm:pt modelId="{7C2EA951-F82B-644B-8EE6-EC81952D024C}" type="pres">
      <dgm:prSet presAssocID="{144BC561-AA09-2E40-A3A6-3B3B004E2A00}" presName="background" presStyleLbl="node0" presStyleIdx="2" presStyleCnt="4"/>
      <dgm:spPr/>
    </dgm:pt>
    <dgm:pt modelId="{67489F67-8D2B-A546-974A-546C84040BF5}" type="pres">
      <dgm:prSet presAssocID="{144BC561-AA09-2E40-A3A6-3B3B004E2A00}" presName="text" presStyleLbl="fgAcc0" presStyleIdx="2" presStyleCnt="4">
        <dgm:presLayoutVars>
          <dgm:chPref val="3"/>
        </dgm:presLayoutVars>
      </dgm:prSet>
      <dgm:spPr/>
    </dgm:pt>
    <dgm:pt modelId="{A38AA81D-B5A1-6744-86EC-536EBE5E7988}" type="pres">
      <dgm:prSet presAssocID="{144BC561-AA09-2E40-A3A6-3B3B004E2A00}" presName="hierChild2" presStyleCnt="0"/>
      <dgm:spPr/>
    </dgm:pt>
    <dgm:pt modelId="{50935D50-65EC-9142-9264-D52DC2D19CA8}" type="pres">
      <dgm:prSet presAssocID="{AFA0C323-EFF0-4103-B88F-760FA888A98D}" presName="hierRoot1" presStyleCnt="0"/>
      <dgm:spPr/>
    </dgm:pt>
    <dgm:pt modelId="{7771AE67-2CC0-C64E-ADF8-E343F948CC91}" type="pres">
      <dgm:prSet presAssocID="{AFA0C323-EFF0-4103-B88F-760FA888A98D}" presName="composite" presStyleCnt="0"/>
      <dgm:spPr/>
    </dgm:pt>
    <dgm:pt modelId="{CE7CDD85-DE63-4D44-A0F5-F6B2FB980411}" type="pres">
      <dgm:prSet presAssocID="{AFA0C323-EFF0-4103-B88F-760FA888A98D}" presName="background" presStyleLbl="node0" presStyleIdx="3" presStyleCnt="4"/>
      <dgm:spPr/>
    </dgm:pt>
    <dgm:pt modelId="{D89CB215-F88E-8141-883E-53B37145416F}" type="pres">
      <dgm:prSet presAssocID="{AFA0C323-EFF0-4103-B88F-760FA888A98D}" presName="text" presStyleLbl="fgAcc0" presStyleIdx="3" presStyleCnt="4">
        <dgm:presLayoutVars>
          <dgm:chPref val="3"/>
        </dgm:presLayoutVars>
      </dgm:prSet>
      <dgm:spPr/>
    </dgm:pt>
    <dgm:pt modelId="{E038B009-59A2-3C4D-9787-7818ECB31830}" type="pres">
      <dgm:prSet presAssocID="{AFA0C323-EFF0-4103-B88F-760FA888A98D}" presName="hierChild2" presStyleCnt="0"/>
      <dgm:spPr/>
    </dgm:pt>
    <dgm:pt modelId="{8C2A8D64-1FE0-7F4B-A791-E397CB8E20C2}" type="pres">
      <dgm:prSet presAssocID="{E4F89D25-FB06-3C4B-B72B-62C961F217F2}" presName="Name10" presStyleLbl="parChTrans1D2" presStyleIdx="0" presStyleCnt="2"/>
      <dgm:spPr/>
    </dgm:pt>
    <dgm:pt modelId="{C647C464-A334-A747-AD98-52FD95E45395}" type="pres">
      <dgm:prSet presAssocID="{A5A4878A-AE3C-4E4D-9E15-8EBCFC22F7E1}" presName="hierRoot2" presStyleCnt="0"/>
      <dgm:spPr/>
    </dgm:pt>
    <dgm:pt modelId="{F6A77CCA-CE86-F942-A07D-4C89086D0D7E}" type="pres">
      <dgm:prSet presAssocID="{A5A4878A-AE3C-4E4D-9E15-8EBCFC22F7E1}" presName="composite2" presStyleCnt="0"/>
      <dgm:spPr/>
    </dgm:pt>
    <dgm:pt modelId="{BB6F06DC-1DD1-4A4A-9011-4674AD8C34F9}" type="pres">
      <dgm:prSet presAssocID="{A5A4878A-AE3C-4E4D-9E15-8EBCFC22F7E1}" presName="background2" presStyleLbl="node2" presStyleIdx="0" presStyleCnt="2"/>
      <dgm:spPr/>
    </dgm:pt>
    <dgm:pt modelId="{9781CDC4-50C9-594A-A9F2-4459CFBAB8F5}" type="pres">
      <dgm:prSet presAssocID="{A5A4878A-AE3C-4E4D-9E15-8EBCFC22F7E1}" presName="text2" presStyleLbl="fgAcc2" presStyleIdx="0" presStyleCnt="2">
        <dgm:presLayoutVars>
          <dgm:chPref val="3"/>
        </dgm:presLayoutVars>
      </dgm:prSet>
      <dgm:spPr/>
    </dgm:pt>
    <dgm:pt modelId="{24A3BEE3-08D8-9546-8B2F-CA1CA2004E6B}" type="pres">
      <dgm:prSet presAssocID="{A5A4878A-AE3C-4E4D-9E15-8EBCFC22F7E1}" presName="hierChild3" presStyleCnt="0"/>
      <dgm:spPr/>
    </dgm:pt>
    <dgm:pt modelId="{3DF0EB3F-DA5C-3540-AC6F-3CCC267B0387}" type="pres">
      <dgm:prSet presAssocID="{D4D879B7-0B8E-ED42-9817-C3F80990EB18}" presName="Name10" presStyleLbl="parChTrans1D2" presStyleIdx="1" presStyleCnt="2"/>
      <dgm:spPr/>
    </dgm:pt>
    <dgm:pt modelId="{EB436CF0-90AB-9347-84AE-35CDBA38BDDD}" type="pres">
      <dgm:prSet presAssocID="{A35E38EB-F11B-0D42-81F7-714FB4A37263}" presName="hierRoot2" presStyleCnt="0"/>
      <dgm:spPr/>
    </dgm:pt>
    <dgm:pt modelId="{BDE1C05A-ACA8-594B-8A70-FC777DD43F27}" type="pres">
      <dgm:prSet presAssocID="{A35E38EB-F11B-0D42-81F7-714FB4A37263}" presName="composite2" presStyleCnt="0"/>
      <dgm:spPr/>
    </dgm:pt>
    <dgm:pt modelId="{8716ECD0-11D6-EF48-8976-D48F47017567}" type="pres">
      <dgm:prSet presAssocID="{A35E38EB-F11B-0D42-81F7-714FB4A37263}" presName="background2" presStyleLbl="node2" presStyleIdx="1" presStyleCnt="2"/>
      <dgm:spPr/>
    </dgm:pt>
    <dgm:pt modelId="{DFC8CA8F-958B-7049-BB7E-11979939B6EC}" type="pres">
      <dgm:prSet presAssocID="{A35E38EB-F11B-0D42-81F7-714FB4A37263}" presName="text2" presStyleLbl="fgAcc2" presStyleIdx="1" presStyleCnt="2">
        <dgm:presLayoutVars>
          <dgm:chPref val="3"/>
        </dgm:presLayoutVars>
      </dgm:prSet>
      <dgm:spPr/>
    </dgm:pt>
    <dgm:pt modelId="{032436DE-5225-8C4E-8176-CC062A5214FE}" type="pres">
      <dgm:prSet presAssocID="{A35E38EB-F11B-0D42-81F7-714FB4A37263}" presName="hierChild3" presStyleCnt="0"/>
      <dgm:spPr/>
    </dgm:pt>
  </dgm:ptLst>
  <dgm:cxnLst>
    <dgm:cxn modelId="{D3FFDD02-700B-2F49-952B-ACC3C16EC5C9}" type="presOf" srcId="{A35E38EB-F11B-0D42-81F7-714FB4A37263}" destId="{DFC8CA8F-958B-7049-BB7E-11979939B6EC}" srcOrd="0" destOrd="0" presId="urn:microsoft.com/office/officeart/2005/8/layout/hierarchy1"/>
    <dgm:cxn modelId="{4E3A092B-1474-EA4F-978D-EA3AAA49AFBB}" srcId="{AFA0C323-EFF0-4103-B88F-760FA888A98D}" destId="{A5A4878A-AE3C-4E4D-9E15-8EBCFC22F7E1}" srcOrd="0" destOrd="0" parTransId="{E4F89D25-FB06-3C4B-B72B-62C961F217F2}" sibTransId="{CE3FB446-ADA1-9840-93BE-E3E7A6C7D7A2}"/>
    <dgm:cxn modelId="{2D1C032E-A4F9-A247-A381-70BF90AE8F16}" srcId="{AFA0C323-EFF0-4103-B88F-760FA888A98D}" destId="{A35E38EB-F11B-0D42-81F7-714FB4A37263}" srcOrd="1" destOrd="0" parTransId="{D4D879B7-0B8E-ED42-9817-C3F80990EB18}" sibTransId="{346A2F7B-7A86-7F4E-89E7-833DA72729E7}"/>
    <dgm:cxn modelId="{2F287346-77FB-401D-A93E-1FDAB99D87CC}" srcId="{F9B0AAF4-63F2-4209-9271-0C0E80EB765A}" destId="{AFA0C323-EFF0-4103-B88F-760FA888A98D}" srcOrd="3" destOrd="0" parTransId="{D66A410C-83BC-45B1-AF05-C53B68ED527B}" sibTransId="{BAB68BA0-14B5-44DE-9485-41FF540CA9B7}"/>
    <dgm:cxn modelId="{8FF2E550-A7C6-564E-B760-B4C5A4153771}" type="presOf" srcId="{AFA0C323-EFF0-4103-B88F-760FA888A98D}" destId="{D89CB215-F88E-8141-883E-53B37145416F}" srcOrd="0" destOrd="0" presId="urn:microsoft.com/office/officeart/2005/8/layout/hierarchy1"/>
    <dgm:cxn modelId="{F09DC752-2DFB-BD46-ACEF-3CEDF7452216}" type="presOf" srcId="{ADED5A00-7CCC-4657-A539-D0C5957A5604}" destId="{57AF44E0-DDC3-254C-B502-5D99C8906E65}" srcOrd="0" destOrd="0" presId="urn:microsoft.com/office/officeart/2005/8/layout/hierarchy1"/>
    <dgm:cxn modelId="{FF9C4071-701B-0340-BA53-8452E19AF46D}" type="presOf" srcId="{A5A4878A-AE3C-4E4D-9E15-8EBCFC22F7E1}" destId="{9781CDC4-50C9-594A-A9F2-4459CFBAB8F5}" srcOrd="0" destOrd="0" presId="urn:microsoft.com/office/officeart/2005/8/layout/hierarchy1"/>
    <dgm:cxn modelId="{E720307C-04A7-0F43-9229-4F7692E6ADE8}" type="presOf" srcId="{D4D879B7-0B8E-ED42-9817-C3F80990EB18}" destId="{3DF0EB3F-DA5C-3540-AC6F-3CCC267B0387}" srcOrd="0" destOrd="0" presId="urn:microsoft.com/office/officeart/2005/8/layout/hierarchy1"/>
    <dgm:cxn modelId="{4B8AA87D-5945-4033-A054-06806619FC3A}" srcId="{F9B0AAF4-63F2-4209-9271-0C0E80EB765A}" destId="{ADED5A00-7CCC-4657-A539-D0C5957A5604}" srcOrd="0" destOrd="0" parTransId="{BFA81E2D-5A65-4238-9304-BF2DA18DF05E}" sibTransId="{107DCF1C-A89A-4F4B-9528-5742149129C9}"/>
    <dgm:cxn modelId="{381660B2-3E55-A848-A8F4-21E2D0A85ABF}" srcId="{F9B0AAF4-63F2-4209-9271-0C0E80EB765A}" destId="{BC8BB991-28B2-B645-902D-766353405FB6}" srcOrd="1" destOrd="0" parTransId="{EBB3FCA1-D0E3-A241-8148-7F1C813FDC2F}" sibTransId="{8AC61250-EE56-FF4A-B8A9-14C70C6A9D4B}"/>
    <dgm:cxn modelId="{C37E89B8-4246-F547-ACB1-09573B865C32}" type="presOf" srcId="{144BC561-AA09-2E40-A3A6-3B3B004E2A00}" destId="{67489F67-8D2B-A546-974A-546C84040BF5}" srcOrd="0" destOrd="0" presId="urn:microsoft.com/office/officeart/2005/8/layout/hierarchy1"/>
    <dgm:cxn modelId="{DB1EBBC4-BDAB-4843-8C74-C3D65F13079C}" srcId="{F9B0AAF4-63F2-4209-9271-0C0E80EB765A}" destId="{144BC561-AA09-2E40-A3A6-3B3B004E2A00}" srcOrd="2" destOrd="0" parTransId="{FE2F19E7-773D-C644-835D-66BD63214F16}" sibTransId="{E2321F88-AC78-3647-BC0E-97697E0A21AD}"/>
    <dgm:cxn modelId="{C89FD9C5-598C-854E-A4C3-8C268B926AED}" type="presOf" srcId="{BC8BB991-28B2-B645-902D-766353405FB6}" destId="{02859D9B-C1F1-D041-9020-1F2818F1EF2A}" srcOrd="0" destOrd="0" presId="urn:microsoft.com/office/officeart/2005/8/layout/hierarchy1"/>
    <dgm:cxn modelId="{6CF85FD4-29CC-4D4A-8569-1AFD2E926EC7}" type="presOf" srcId="{F9B0AAF4-63F2-4209-9271-0C0E80EB765A}" destId="{01480489-3FA9-2745-9056-0EC9D392934B}" srcOrd="0" destOrd="0" presId="urn:microsoft.com/office/officeart/2005/8/layout/hierarchy1"/>
    <dgm:cxn modelId="{1077CAD4-4751-2C48-BFB3-FE31B6E4B784}" type="presOf" srcId="{E4F89D25-FB06-3C4B-B72B-62C961F217F2}" destId="{8C2A8D64-1FE0-7F4B-A791-E397CB8E20C2}" srcOrd="0" destOrd="0" presId="urn:microsoft.com/office/officeart/2005/8/layout/hierarchy1"/>
    <dgm:cxn modelId="{D834F418-D80D-204E-A1E6-E3D8A530DA05}" type="presParOf" srcId="{01480489-3FA9-2745-9056-0EC9D392934B}" destId="{99EA9704-ECCC-604E-B87E-E3B0BD744737}" srcOrd="0" destOrd="0" presId="urn:microsoft.com/office/officeart/2005/8/layout/hierarchy1"/>
    <dgm:cxn modelId="{D6560079-A18A-E64B-BE23-BA85760A4FD9}" type="presParOf" srcId="{99EA9704-ECCC-604E-B87E-E3B0BD744737}" destId="{C1913BBC-01BA-764E-B6F2-7B8EB2ADABF1}" srcOrd="0" destOrd="0" presId="urn:microsoft.com/office/officeart/2005/8/layout/hierarchy1"/>
    <dgm:cxn modelId="{14FA908A-EEED-854E-8B9C-50C666320F62}" type="presParOf" srcId="{C1913BBC-01BA-764E-B6F2-7B8EB2ADABF1}" destId="{CA56897A-6EBD-B34F-BD1E-696582FDA655}" srcOrd="0" destOrd="0" presId="urn:microsoft.com/office/officeart/2005/8/layout/hierarchy1"/>
    <dgm:cxn modelId="{F44C4BA5-E8FD-6D4D-B48D-59E9A032DDA3}" type="presParOf" srcId="{C1913BBC-01BA-764E-B6F2-7B8EB2ADABF1}" destId="{57AF44E0-DDC3-254C-B502-5D99C8906E65}" srcOrd="1" destOrd="0" presId="urn:microsoft.com/office/officeart/2005/8/layout/hierarchy1"/>
    <dgm:cxn modelId="{9ECD6BEF-2472-7A4C-B5BF-0512676FB445}" type="presParOf" srcId="{99EA9704-ECCC-604E-B87E-E3B0BD744737}" destId="{CE409C7C-1068-8842-9BED-68FF84A28B3B}" srcOrd="1" destOrd="0" presId="urn:microsoft.com/office/officeart/2005/8/layout/hierarchy1"/>
    <dgm:cxn modelId="{67A046C8-C971-6040-B3B7-6F94F0D4292E}" type="presParOf" srcId="{01480489-3FA9-2745-9056-0EC9D392934B}" destId="{0140BF88-8174-4642-BC12-70C63BFF5A67}" srcOrd="1" destOrd="0" presId="urn:microsoft.com/office/officeart/2005/8/layout/hierarchy1"/>
    <dgm:cxn modelId="{96A95594-CA6E-AE4D-874F-973F2F18DED6}" type="presParOf" srcId="{0140BF88-8174-4642-BC12-70C63BFF5A67}" destId="{5AB7E88D-FB0E-A446-B1A2-200982BA2BAF}" srcOrd="0" destOrd="0" presId="urn:microsoft.com/office/officeart/2005/8/layout/hierarchy1"/>
    <dgm:cxn modelId="{79DEBC37-A598-FA46-8F09-94E373807BBA}" type="presParOf" srcId="{5AB7E88D-FB0E-A446-B1A2-200982BA2BAF}" destId="{DB33834B-1CEA-F04B-BC2B-F480CF028D50}" srcOrd="0" destOrd="0" presId="urn:microsoft.com/office/officeart/2005/8/layout/hierarchy1"/>
    <dgm:cxn modelId="{75139CF1-49C7-3A4A-9DDD-BE79E3406422}" type="presParOf" srcId="{5AB7E88D-FB0E-A446-B1A2-200982BA2BAF}" destId="{02859D9B-C1F1-D041-9020-1F2818F1EF2A}" srcOrd="1" destOrd="0" presId="urn:microsoft.com/office/officeart/2005/8/layout/hierarchy1"/>
    <dgm:cxn modelId="{2A75C761-05BB-624B-BA95-9DA1B01FD3E0}" type="presParOf" srcId="{0140BF88-8174-4642-BC12-70C63BFF5A67}" destId="{BF8C5D2A-169D-8F46-B873-55993DA2F895}" srcOrd="1" destOrd="0" presId="urn:microsoft.com/office/officeart/2005/8/layout/hierarchy1"/>
    <dgm:cxn modelId="{D0316A6D-B235-3248-B23F-786E81118DA8}" type="presParOf" srcId="{01480489-3FA9-2745-9056-0EC9D392934B}" destId="{024B2BD6-934D-8F4C-8E82-197F9878DC93}" srcOrd="2" destOrd="0" presId="urn:microsoft.com/office/officeart/2005/8/layout/hierarchy1"/>
    <dgm:cxn modelId="{0F3FDFE8-F1CE-0B46-BAE4-9DC23D402D80}" type="presParOf" srcId="{024B2BD6-934D-8F4C-8E82-197F9878DC93}" destId="{EF775166-BBCA-7A47-B7B7-33D8D68184F4}" srcOrd="0" destOrd="0" presId="urn:microsoft.com/office/officeart/2005/8/layout/hierarchy1"/>
    <dgm:cxn modelId="{FD49E942-F6C0-9847-8C41-07D3A8D058DB}" type="presParOf" srcId="{EF775166-BBCA-7A47-B7B7-33D8D68184F4}" destId="{7C2EA951-F82B-644B-8EE6-EC81952D024C}" srcOrd="0" destOrd="0" presId="urn:microsoft.com/office/officeart/2005/8/layout/hierarchy1"/>
    <dgm:cxn modelId="{A049CA61-8C0F-784C-AD06-9D57C019F88F}" type="presParOf" srcId="{EF775166-BBCA-7A47-B7B7-33D8D68184F4}" destId="{67489F67-8D2B-A546-974A-546C84040BF5}" srcOrd="1" destOrd="0" presId="urn:microsoft.com/office/officeart/2005/8/layout/hierarchy1"/>
    <dgm:cxn modelId="{8A1A1691-B22F-274F-9BBF-A76D56F0A039}" type="presParOf" srcId="{024B2BD6-934D-8F4C-8E82-197F9878DC93}" destId="{A38AA81D-B5A1-6744-86EC-536EBE5E7988}" srcOrd="1" destOrd="0" presId="urn:microsoft.com/office/officeart/2005/8/layout/hierarchy1"/>
    <dgm:cxn modelId="{99E0B7C2-25CA-6B4C-90CC-7AF8EEDE702C}" type="presParOf" srcId="{01480489-3FA9-2745-9056-0EC9D392934B}" destId="{50935D50-65EC-9142-9264-D52DC2D19CA8}" srcOrd="3" destOrd="0" presId="urn:microsoft.com/office/officeart/2005/8/layout/hierarchy1"/>
    <dgm:cxn modelId="{720324A5-2AF8-F443-BD85-A8CBEAE2D1F1}" type="presParOf" srcId="{50935D50-65EC-9142-9264-D52DC2D19CA8}" destId="{7771AE67-2CC0-C64E-ADF8-E343F948CC91}" srcOrd="0" destOrd="0" presId="urn:microsoft.com/office/officeart/2005/8/layout/hierarchy1"/>
    <dgm:cxn modelId="{DC0EC351-857C-4447-BDB6-2EE9DC45798D}" type="presParOf" srcId="{7771AE67-2CC0-C64E-ADF8-E343F948CC91}" destId="{CE7CDD85-DE63-4D44-A0F5-F6B2FB980411}" srcOrd="0" destOrd="0" presId="urn:microsoft.com/office/officeart/2005/8/layout/hierarchy1"/>
    <dgm:cxn modelId="{3798B984-7FFC-5942-AC1A-EBB28C3B08C7}" type="presParOf" srcId="{7771AE67-2CC0-C64E-ADF8-E343F948CC91}" destId="{D89CB215-F88E-8141-883E-53B37145416F}" srcOrd="1" destOrd="0" presId="urn:microsoft.com/office/officeart/2005/8/layout/hierarchy1"/>
    <dgm:cxn modelId="{4054C760-5C07-284A-9B7D-71C960B73EDD}" type="presParOf" srcId="{50935D50-65EC-9142-9264-D52DC2D19CA8}" destId="{E038B009-59A2-3C4D-9787-7818ECB31830}" srcOrd="1" destOrd="0" presId="urn:microsoft.com/office/officeart/2005/8/layout/hierarchy1"/>
    <dgm:cxn modelId="{F2FD4721-0DA6-E249-94C3-AED0CA0FDFC8}" type="presParOf" srcId="{E038B009-59A2-3C4D-9787-7818ECB31830}" destId="{8C2A8D64-1FE0-7F4B-A791-E397CB8E20C2}" srcOrd="0" destOrd="0" presId="urn:microsoft.com/office/officeart/2005/8/layout/hierarchy1"/>
    <dgm:cxn modelId="{A3C150ED-331B-B443-A6AD-53A91F766BA9}" type="presParOf" srcId="{E038B009-59A2-3C4D-9787-7818ECB31830}" destId="{C647C464-A334-A747-AD98-52FD95E45395}" srcOrd="1" destOrd="0" presId="urn:microsoft.com/office/officeart/2005/8/layout/hierarchy1"/>
    <dgm:cxn modelId="{29E48B8F-00E3-6B49-A30B-6FC3A14608B8}" type="presParOf" srcId="{C647C464-A334-A747-AD98-52FD95E45395}" destId="{F6A77CCA-CE86-F942-A07D-4C89086D0D7E}" srcOrd="0" destOrd="0" presId="urn:microsoft.com/office/officeart/2005/8/layout/hierarchy1"/>
    <dgm:cxn modelId="{F301CF3F-5369-7344-9EA1-40A4EF0EF6EC}" type="presParOf" srcId="{F6A77CCA-CE86-F942-A07D-4C89086D0D7E}" destId="{BB6F06DC-1DD1-4A4A-9011-4674AD8C34F9}" srcOrd="0" destOrd="0" presId="urn:microsoft.com/office/officeart/2005/8/layout/hierarchy1"/>
    <dgm:cxn modelId="{050E8613-936B-CC43-83AA-4958AE3BEED2}" type="presParOf" srcId="{F6A77CCA-CE86-F942-A07D-4C89086D0D7E}" destId="{9781CDC4-50C9-594A-A9F2-4459CFBAB8F5}" srcOrd="1" destOrd="0" presId="urn:microsoft.com/office/officeart/2005/8/layout/hierarchy1"/>
    <dgm:cxn modelId="{7EDAED47-8FC4-9843-8B8E-AE0F2D8DFFC8}" type="presParOf" srcId="{C647C464-A334-A747-AD98-52FD95E45395}" destId="{24A3BEE3-08D8-9546-8B2F-CA1CA2004E6B}" srcOrd="1" destOrd="0" presId="urn:microsoft.com/office/officeart/2005/8/layout/hierarchy1"/>
    <dgm:cxn modelId="{371AB130-7DF9-F548-809F-7B5F0C01F22D}" type="presParOf" srcId="{E038B009-59A2-3C4D-9787-7818ECB31830}" destId="{3DF0EB3F-DA5C-3540-AC6F-3CCC267B0387}" srcOrd="2" destOrd="0" presId="urn:microsoft.com/office/officeart/2005/8/layout/hierarchy1"/>
    <dgm:cxn modelId="{5DA07AC6-5830-0743-B5BD-5C4779387DEE}" type="presParOf" srcId="{E038B009-59A2-3C4D-9787-7818ECB31830}" destId="{EB436CF0-90AB-9347-84AE-35CDBA38BDDD}" srcOrd="3" destOrd="0" presId="urn:microsoft.com/office/officeart/2005/8/layout/hierarchy1"/>
    <dgm:cxn modelId="{D60F813E-42A5-D84A-985F-562A9514A736}" type="presParOf" srcId="{EB436CF0-90AB-9347-84AE-35CDBA38BDDD}" destId="{BDE1C05A-ACA8-594B-8A70-FC777DD43F27}" srcOrd="0" destOrd="0" presId="urn:microsoft.com/office/officeart/2005/8/layout/hierarchy1"/>
    <dgm:cxn modelId="{7B5861F5-0532-D345-A6E1-64621CE1672A}" type="presParOf" srcId="{BDE1C05A-ACA8-594B-8A70-FC777DD43F27}" destId="{8716ECD0-11D6-EF48-8976-D48F47017567}" srcOrd="0" destOrd="0" presId="urn:microsoft.com/office/officeart/2005/8/layout/hierarchy1"/>
    <dgm:cxn modelId="{8DF23555-3888-704F-BE5E-7B4320570185}" type="presParOf" srcId="{BDE1C05A-ACA8-594B-8A70-FC777DD43F27}" destId="{DFC8CA8F-958B-7049-BB7E-11979939B6EC}" srcOrd="1" destOrd="0" presId="urn:microsoft.com/office/officeart/2005/8/layout/hierarchy1"/>
    <dgm:cxn modelId="{549A5D80-802A-0B4E-A532-674CA206BB51}" type="presParOf" srcId="{EB436CF0-90AB-9347-84AE-35CDBA38BDDD}" destId="{032436DE-5225-8C4E-8176-CC062A5214F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i="0" dirty="0" err="1"/>
            <a:t>RePower</a:t>
          </a:r>
          <a:r>
            <a:rPr lang="it-IT" sz="2400" i="0" dirty="0"/>
            <a:t> EU e Revisione PNRR</a:t>
          </a:r>
          <a:endParaRPr lang="it-IT" sz="2400" i="0" dirty="0">
            <a:latin typeface="Garamond" panose="02020404030301010803" pitchFamily="18" charset="0"/>
          </a:endParaRPr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ScaleY="320647" custLinFactNeighborX="122" custLinFactNeighborY="8644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i="0" dirty="0">
              <a:latin typeface="Garamond" panose="02020404030301010803" pitchFamily="18" charset="0"/>
            </a:rPr>
            <a:t>LA SFIDA DELLA REVISIONE DEL PNRR E DELL’ATTUAZIONE</a:t>
          </a:r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ScaleY="320647" custLinFactNeighborX="122" custLinFactNeighborY="8644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dirty="0"/>
            <a:t>Il PNRR è «una opportunità» per il Paese</a:t>
          </a:r>
          <a:br>
            <a:rPr lang="it-IT" sz="2400" dirty="0"/>
          </a:br>
          <a:r>
            <a:rPr lang="it-IT" sz="2400" dirty="0"/>
            <a:t>La cooperazione può fare la sua parte</a:t>
          </a:r>
          <a:endParaRPr lang="it-IT" sz="2400" i="1" dirty="0">
            <a:latin typeface="Garamond" panose="02020404030301010803" pitchFamily="18" charset="0"/>
          </a:endParaRPr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ScaleY="320647" custLinFactNeighborX="122" custLinFactNeighborY="8644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dirty="0"/>
            <a:t>La politica di Coesione e il Mezzogiorno: 20 anni di mancata convergenza (ISTAT)</a:t>
          </a:r>
          <a:endParaRPr lang="it-IT" sz="2400" i="1" dirty="0">
            <a:latin typeface="Garamond" panose="02020404030301010803" pitchFamily="18" charset="0"/>
          </a:endParaRPr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ScaleY="320647" custLinFactNeighborX="122" custLinFactNeighborY="8644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i="0" dirty="0"/>
            <a:t>PNRR è un piano di Performance</a:t>
          </a:r>
          <a:endParaRPr lang="it-IT" sz="2400" i="0" dirty="0">
            <a:latin typeface="Garamond" panose="02020404030301010803" pitchFamily="18" charset="0"/>
          </a:endParaRPr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ScaleY="320647" custLinFactNeighborX="122" custLinFactNeighborY="8644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6ED555-B2F5-41A8-8B86-20C94A4F153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914BC59-E30D-4C02-A2DC-77EEAF1FEE03}">
      <dgm:prSet/>
      <dgm:spPr/>
      <dgm:t>
        <a:bodyPr/>
        <a:lstStyle/>
        <a:p>
          <a:r>
            <a:rPr lang="it-IT" b="0" i="0" baseline="0" dirty="0"/>
            <a:t>A differenza di altri programmi europei di spesa, il PNRR è un piano di «performance» ed impegna l’Italia a raggiungere </a:t>
          </a:r>
          <a:r>
            <a:rPr lang="it-IT" b="1" i="0" baseline="0" dirty="0"/>
            <a:t>milestone</a:t>
          </a:r>
          <a:r>
            <a:rPr lang="it-IT" b="0" i="0" baseline="0" dirty="0"/>
            <a:t> e </a:t>
          </a:r>
          <a:r>
            <a:rPr lang="it-IT" b="1" i="0" baseline="0" dirty="0"/>
            <a:t>target</a:t>
          </a:r>
          <a:r>
            <a:rPr lang="it-IT" b="0" i="0" baseline="0" dirty="0"/>
            <a:t> (M&amp;T) associati a </a:t>
          </a:r>
          <a:r>
            <a:rPr lang="it-IT" b="1" i="0" baseline="0" dirty="0"/>
            <a:t>riforme</a:t>
          </a:r>
          <a:r>
            <a:rPr lang="it-IT" b="0" i="0" baseline="0" dirty="0"/>
            <a:t> ed </a:t>
          </a:r>
          <a:r>
            <a:rPr lang="it-IT" b="1" i="0" baseline="0" dirty="0"/>
            <a:t>investimenti </a:t>
          </a:r>
          <a:r>
            <a:rPr lang="it-IT" b="0" i="0" baseline="0" dirty="0"/>
            <a:t>da realizzare secondo i termini concordati</a:t>
          </a:r>
          <a:endParaRPr lang="en-US" dirty="0"/>
        </a:p>
      </dgm:t>
    </dgm:pt>
    <dgm:pt modelId="{04E26430-AE4C-49CC-8368-F2509836B7A8}" type="parTrans" cxnId="{A553B693-C582-42C7-B2C1-35BE268BD1CE}">
      <dgm:prSet/>
      <dgm:spPr/>
      <dgm:t>
        <a:bodyPr/>
        <a:lstStyle/>
        <a:p>
          <a:endParaRPr lang="en-US"/>
        </a:p>
      </dgm:t>
    </dgm:pt>
    <dgm:pt modelId="{6E18A88E-688D-4C2C-8562-A027D04C47FF}" type="sibTrans" cxnId="{A553B693-C582-42C7-B2C1-35BE268BD1CE}">
      <dgm:prSet/>
      <dgm:spPr/>
      <dgm:t>
        <a:bodyPr/>
        <a:lstStyle/>
        <a:p>
          <a:endParaRPr lang="en-US"/>
        </a:p>
      </dgm:t>
    </dgm:pt>
    <dgm:pt modelId="{E56ECAF2-65C5-4732-9CCE-167967C2D234}">
      <dgm:prSet/>
      <dgm:spPr/>
      <dgm:t>
        <a:bodyPr/>
        <a:lstStyle/>
        <a:p>
          <a:r>
            <a:rPr lang="it-IT" b="0" i="0" baseline="0"/>
            <a:t>Il totale M&amp;T per Italia sono 527 da raggiungere al 30/6/2026</a:t>
          </a:r>
          <a:endParaRPr lang="en-US"/>
        </a:p>
      </dgm:t>
    </dgm:pt>
    <dgm:pt modelId="{C5DF137A-BAB1-482B-85B8-E818108C1123}" type="parTrans" cxnId="{11934BC9-32F0-42F7-9C1C-5D5867C873F0}">
      <dgm:prSet/>
      <dgm:spPr/>
      <dgm:t>
        <a:bodyPr/>
        <a:lstStyle/>
        <a:p>
          <a:endParaRPr lang="en-US"/>
        </a:p>
      </dgm:t>
    </dgm:pt>
    <dgm:pt modelId="{3C1666F7-34AD-4AC3-9AED-179E4A717AC2}" type="sibTrans" cxnId="{11934BC9-32F0-42F7-9C1C-5D5867C873F0}">
      <dgm:prSet/>
      <dgm:spPr/>
      <dgm:t>
        <a:bodyPr/>
        <a:lstStyle/>
        <a:p>
          <a:endParaRPr lang="en-US"/>
        </a:p>
      </dgm:t>
    </dgm:pt>
    <dgm:pt modelId="{C98CCDDE-5DCA-4D4A-96A9-04A24EF3077A}">
      <dgm:prSet/>
      <dgm:spPr/>
      <dgm:t>
        <a:bodyPr/>
        <a:lstStyle/>
        <a:p>
          <a:r>
            <a:rPr lang="it-IT" b="0" i="0" baseline="0"/>
            <a:t>Le misure del Piano devono essere conformi al principio Do-No-Significant-Harm (DNSH) cioè tutelare ecosistema e non arrecare danno all’ambiente</a:t>
          </a:r>
          <a:endParaRPr lang="en-US"/>
        </a:p>
      </dgm:t>
    </dgm:pt>
    <dgm:pt modelId="{AAFBB5AE-E69D-498C-9E00-61A40DF3AD66}" type="parTrans" cxnId="{DDA992DE-CC4B-472C-B0FE-353976132B46}">
      <dgm:prSet/>
      <dgm:spPr/>
      <dgm:t>
        <a:bodyPr/>
        <a:lstStyle/>
        <a:p>
          <a:endParaRPr lang="en-US"/>
        </a:p>
      </dgm:t>
    </dgm:pt>
    <dgm:pt modelId="{5B2BEFA1-96C5-4F14-B0E1-15D067426BAF}" type="sibTrans" cxnId="{DDA992DE-CC4B-472C-B0FE-353976132B46}">
      <dgm:prSet/>
      <dgm:spPr/>
      <dgm:t>
        <a:bodyPr/>
        <a:lstStyle/>
        <a:p>
          <a:endParaRPr lang="en-US"/>
        </a:p>
      </dgm:t>
    </dgm:pt>
    <dgm:pt modelId="{273FEFF0-8EC8-2E41-9A24-DE76A2DEAE7E}" type="pres">
      <dgm:prSet presAssocID="{DB6ED555-B2F5-41A8-8B86-20C94A4F1534}" presName="linear" presStyleCnt="0">
        <dgm:presLayoutVars>
          <dgm:animLvl val="lvl"/>
          <dgm:resizeHandles val="exact"/>
        </dgm:presLayoutVars>
      </dgm:prSet>
      <dgm:spPr/>
    </dgm:pt>
    <dgm:pt modelId="{88DFF71D-8BDE-6E45-A768-469DFF92CCE3}" type="pres">
      <dgm:prSet presAssocID="{0914BC59-E30D-4C02-A2DC-77EEAF1FEE0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E782316-85AC-754B-9CE8-1C789E3B19A1}" type="pres">
      <dgm:prSet presAssocID="{6E18A88E-688D-4C2C-8562-A027D04C47FF}" presName="spacer" presStyleCnt="0"/>
      <dgm:spPr/>
    </dgm:pt>
    <dgm:pt modelId="{8BD7D10A-948C-0747-B65A-35D0FBE603A3}" type="pres">
      <dgm:prSet presAssocID="{E56ECAF2-65C5-4732-9CCE-167967C2D23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DAEDB6E-0DEA-B146-8112-9A746DF8EA16}" type="pres">
      <dgm:prSet presAssocID="{3C1666F7-34AD-4AC3-9AED-179E4A717AC2}" presName="spacer" presStyleCnt="0"/>
      <dgm:spPr/>
    </dgm:pt>
    <dgm:pt modelId="{903316DB-FA30-B847-9E4E-14E61A5D9DA7}" type="pres">
      <dgm:prSet presAssocID="{C98CCDDE-5DCA-4D4A-96A9-04A24EF3077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FB1113E-5C41-2641-8B6E-A0B6497D3575}" type="presOf" srcId="{C98CCDDE-5DCA-4D4A-96A9-04A24EF3077A}" destId="{903316DB-FA30-B847-9E4E-14E61A5D9DA7}" srcOrd="0" destOrd="0" presId="urn:microsoft.com/office/officeart/2005/8/layout/vList2"/>
    <dgm:cxn modelId="{0D2C4581-1387-DC4B-80D8-4B4F3F4A6E12}" type="presOf" srcId="{DB6ED555-B2F5-41A8-8B86-20C94A4F1534}" destId="{273FEFF0-8EC8-2E41-9A24-DE76A2DEAE7E}" srcOrd="0" destOrd="0" presId="urn:microsoft.com/office/officeart/2005/8/layout/vList2"/>
    <dgm:cxn modelId="{A553B693-C582-42C7-B2C1-35BE268BD1CE}" srcId="{DB6ED555-B2F5-41A8-8B86-20C94A4F1534}" destId="{0914BC59-E30D-4C02-A2DC-77EEAF1FEE03}" srcOrd="0" destOrd="0" parTransId="{04E26430-AE4C-49CC-8368-F2509836B7A8}" sibTransId="{6E18A88E-688D-4C2C-8562-A027D04C47FF}"/>
    <dgm:cxn modelId="{831661C7-63F3-0C41-98CA-FBEE7B6C21EF}" type="presOf" srcId="{0914BC59-E30D-4C02-A2DC-77EEAF1FEE03}" destId="{88DFF71D-8BDE-6E45-A768-469DFF92CCE3}" srcOrd="0" destOrd="0" presId="urn:microsoft.com/office/officeart/2005/8/layout/vList2"/>
    <dgm:cxn modelId="{11934BC9-32F0-42F7-9C1C-5D5867C873F0}" srcId="{DB6ED555-B2F5-41A8-8B86-20C94A4F1534}" destId="{E56ECAF2-65C5-4732-9CCE-167967C2D234}" srcOrd="1" destOrd="0" parTransId="{C5DF137A-BAB1-482B-85B8-E818108C1123}" sibTransId="{3C1666F7-34AD-4AC3-9AED-179E4A717AC2}"/>
    <dgm:cxn modelId="{A7B093D5-95EC-D04B-9F9E-1807CE2A5CA7}" type="presOf" srcId="{E56ECAF2-65C5-4732-9CCE-167967C2D234}" destId="{8BD7D10A-948C-0747-B65A-35D0FBE603A3}" srcOrd="0" destOrd="0" presId="urn:microsoft.com/office/officeart/2005/8/layout/vList2"/>
    <dgm:cxn modelId="{DDA992DE-CC4B-472C-B0FE-353976132B46}" srcId="{DB6ED555-B2F5-41A8-8B86-20C94A4F1534}" destId="{C98CCDDE-5DCA-4D4A-96A9-04A24EF3077A}" srcOrd="2" destOrd="0" parTransId="{AAFBB5AE-E69D-498C-9E00-61A40DF3AD66}" sibTransId="{5B2BEFA1-96C5-4F14-B0E1-15D067426BAF}"/>
    <dgm:cxn modelId="{EB283EEA-563E-D342-BBCE-C06C190DEA84}" type="presParOf" srcId="{273FEFF0-8EC8-2E41-9A24-DE76A2DEAE7E}" destId="{88DFF71D-8BDE-6E45-A768-469DFF92CCE3}" srcOrd="0" destOrd="0" presId="urn:microsoft.com/office/officeart/2005/8/layout/vList2"/>
    <dgm:cxn modelId="{82089A47-5C15-CE44-9054-AD1BC00B4F48}" type="presParOf" srcId="{273FEFF0-8EC8-2E41-9A24-DE76A2DEAE7E}" destId="{6E782316-85AC-754B-9CE8-1C789E3B19A1}" srcOrd="1" destOrd="0" presId="urn:microsoft.com/office/officeart/2005/8/layout/vList2"/>
    <dgm:cxn modelId="{0734BBBC-AED5-784F-9EBC-EA763E7BC6A2}" type="presParOf" srcId="{273FEFF0-8EC8-2E41-9A24-DE76A2DEAE7E}" destId="{8BD7D10A-948C-0747-B65A-35D0FBE603A3}" srcOrd="2" destOrd="0" presId="urn:microsoft.com/office/officeart/2005/8/layout/vList2"/>
    <dgm:cxn modelId="{BE9894EA-5088-A048-92D2-4E7940147E08}" type="presParOf" srcId="{273FEFF0-8EC8-2E41-9A24-DE76A2DEAE7E}" destId="{6DAEDB6E-0DEA-B146-8112-9A746DF8EA16}" srcOrd="3" destOrd="0" presId="urn:microsoft.com/office/officeart/2005/8/layout/vList2"/>
    <dgm:cxn modelId="{79B3A983-4E34-0040-A10B-6207AB404E98}" type="presParOf" srcId="{273FEFF0-8EC8-2E41-9A24-DE76A2DEAE7E}" destId="{903316DB-FA30-B847-9E4E-14E61A5D9DA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i="0" dirty="0"/>
            <a:t>La dotazione finanziaria</a:t>
          </a:r>
          <a:endParaRPr lang="it-IT" sz="2400" i="0" dirty="0">
            <a:latin typeface="Garamond" panose="02020404030301010803" pitchFamily="18" charset="0"/>
          </a:endParaRPr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ScaleY="320647" custLinFactNeighborX="122" custLinFactNeighborY="8644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i="0" dirty="0"/>
            <a:t>La nuova Governance del PNRR</a:t>
          </a:r>
          <a:endParaRPr lang="it-IT" sz="2400" i="0" dirty="0">
            <a:latin typeface="Garamond" panose="02020404030301010803" pitchFamily="18" charset="0"/>
          </a:endParaRPr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ScaleY="320647" custLinFactNeighborX="122" custLinFactNeighborY="8644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0EC9F66-3FA7-1741-A279-49FF2AA50917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DF9C693-2B29-2742-A91A-C1847140D8F6}">
      <dgm:prSet phldrT="[Testo]"/>
      <dgm:spPr/>
      <dgm:t>
        <a:bodyPr/>
        <a:lstStyle/>
        <a:p>
          <a:r>
            <a:rPr lang="it-IT" dirty="0"/>
            <a:t>DL 13/2023</a:t>
          </a:r>
        </a:p>
      </dgm:t>
    </dgm:pt>
    <dgm:pt modelId="{8F960BAC-4A3C-E04C-B652-92F3719DF705}" type="parTrans" cxnId="{1B2BB7D3-AFC6-2F46-8D3F-890CEB71BAF0}">
      <dgm:prSet/>
      <dgm:spPr/>
      <dgm:t>
        <a:bodyPr/>
        <a:lstStyle/>
        <a:p>
          <a:endParaRPr lang="it-IT"/>
        </a:p>
      </dgm:t>
    </dgm:pt>
    <dgm:pt modelId="{ECCFD2D7-70FC-CC48-B2F0-F7BB8815F9FE}" type="sibTrans" cxnId="{1B2BB7D3-AFC6-2F46-8D3F-890CEB71BAF0}">
      <dgm:prSet/>
      <dgm:spPr/>
      <dgm:t>
        <a:bodyPr/>
        <a:lstStyle/>
        <a:p>
          <a:endParaRPr lang="it-IT"/>
        </a:p>
      </dgm:t>
    </dgm:pt>
    <dgm:pt modelId="{66471D24-32E4-7B4C-905C-57F32327CD0B}">
      <dgm:prSet phldrT="[Testo]"/>
      <dgm:spPr/>
      <dgm:t>
        <a:bodyPr/>
        <a:lstStyle/>
        <a:p>
          <a:pPr>
            <a:buFontTx/>
            <a:buChar char="-"/>
          </a:pPr>
          <a:r>
            <a:rPr lang="it-IT" dirty="0"/>
            <a:t>Riorganizzare la governance per PNRR e PNC</a:t>
          </a:r>
        </a:p>
      </dgm:t>
    </dgm:pt>
    <dgm:pt modelId="{8A362AB0-66F3-4040-8DD4-3AB983AEDFCE}" type="parTrans" cxnId="{5850EE72-6AA9-2341-BB95-36D29812A203}">
      <dgm:prSet/>
      <dgm:spPr/>
      <dgm:t>
        <a:bodyPr/>
        <a:lstStyle/>
        <a:p>
          <a:endParaRPr lang="it-IT"/>
        </a:p>
      </dgm:t>
    </dgm:pt>
    <dgm:pt modelId="{771B1620-ADF5-B14F-B884-7CDDB8674E6C}" type="sibTrans" cxnId="{5850EE72-6AA9-2341-BB95-36D29812A203}">
      <dgm:prSet/>
      <dgm:spPr/>
      <dgm:t>
        <a:bodyPr/>
        <a:lstStyle/>
        <a:p>
          <a:endParaRPr lang="it-IT"/>
        </a:p>
      </dgm:t>
    </dgm:pt>
    <dgm:pt modelId="{EB5BB0F4-5B9C-AD41-8656-4CECDBB45FE6}">
      <dgm:prSet phldrT="[Testo]"/>
      <dgm:spPr/>
      <dgm:t>
        <a:bodyPr/>
        <a:lstStyle/>
        <a:p>
          <a:pPr>
            <a:buFontTx/>
            <a:buChar char="-"/>
          </a:pPr>
          <a:r>
            <a:rPr lang="it-IT" dirty="0"/>
            <a:t>Rafforzare la capacità amministrativa e snellire le procedure</a:t>
          </a:r>
        </a:p>
      </dgm:t>
    </dgm:pt>
    <dgm:pt modelId="{5913EF41-1884-2748-B1E6-629CD5EF145E}" type="parTrans" cxnId="{6B7ABA02-CBB6-4244-90D5-E84075F583D3}">
      <dgm:prSet/>
      <dgm:spPr/>
      <dgm:t>
        <a:bodyPr/>
        <a:lstStyle/>
        <a:p>
          <a:endParaRPr lang="it-IT"/>
        </a:p>
      </dgm:t>
    </dgm:pt>
    <dgm:pt modelId="{FB5B20E9-92B5-B644-96D5-4AE166BB1629}" type="sibTrans" cxnId="{6B7ABA02-CBB6-4244-90D5-E84075F583D3}">
      <dgm:prSet/>
      <dgm:spPr/>
      <dgm:t>
        <a:bodyPr/>
        <a:lstStyle/>
        <a:p>
          <a:endParaRPr lang="it-IT"/>
        </a:p>
      </dgm:t>
    </dgm:pt>
    <dgm:pt modelId="{8B0272F3-117E-094B-B192-3FB7852F0DD5}">
      <dgm:prSet phldrT="[Testo]"/>
      <dgm:spPr/>
      <dgm:t>
        <a:bodyPr/>
        <a:lstStyle/>
        <a:p>
          <a:pPr>
            <a:buFontTx/>
            <a:buChar char="-"/>
          </a:pPr>
          <a:r>
            <a:rPr lang="it-IT" dirty="0"/>
            <a:t>Disposizioni in materia di politiche di coesione e di politica agricola comune</a:t>
          </a:r>
        </a:p>
      </dgm:t>
    </dgm:pt>
    <dgm:pt modelId="{BE07F812-E93B-634A-B48E-D1E7779DE4E3}" type="parTrans" cxnId="{61781EAD-5C48-0E4B-864B-0517DA4F8060}">
      <dgm:prSet/>
      <dgm:spPr/>
      <dgm:t>
        <a:bodyPr/>
        <a:lstStyle/>
        <a:p>
          <a:endParaRPr lang="it-IT"/>
        </a:p>
      </dgm:t>
    </dgm:pt>
    <dgm:pt modelId="{D68D38C4-7B35-244F-8AB2-6A6683E1D2F2}" type="sibTrans" cxnId="{61781EAD-5C48-0E4B-864B-0517DA4F8060}">
      <dgm:prSet/>
      <dgm:spPr/>
      <dgm:t>
        <a:bodyPr/>
        <a:lstStyle/>
        <a:p>
          <a:endParaRPr lang="it-IT"/>
        </a:p>
      </dgm:t>
    </dgm:pt>
    <dgm:pt modelId="{8B3F1D04-B367-F641-A1A5-F935D1098B90}" type="pres">
      <dgm:prSet presAssocID="{A0EC9F66-3FA7-1741-A279-49FF2AA5091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E355F65-0179-824E-96FD-2CD3BE9E8453}" type="pres">
      <dgm:prSet presAssocID="{3DF9C693-2B29-2742-A91A-C1847140D8F6}" presName="root1" presStyleCnt="0"/>
      <dgm:spPr/>
    </dgm:pt>
    <dgm:pt modelId="{B4D372CA-E32B-7E43-BF7B-223B11547C1D}" type="pres">
      <dgm:prSet presAssocID="{3DF9C693-2B29-2742-A91A-C1847140D8F6}" presName="LevelOneTextNode" presStyleLbl="node0" presStyleIdx="0" presStyleCnt="1">
        <dgm:presLayoutVars>
          <dgm:chPref val="3"/>
        </dgm:presLayoutVars>
      </dgm:prSet>
      <dgm:spPr/>
    </dgm:pt>
    <dgm:pt modelId="{72200AB2-F3B1-BB45-AB12-FB407626EAFC}" type="pres">
      <dgm:prSet presAssocID="{3DF9C693-2B29-2742-A91A-C1847140D8F6}" presName="level2hierChild" presStyleCnt="0"/>
      <dgm:spPr/>
    </dgm:pt>
    <dgm:pt modelId="{8CF6717C-3983-FF41-84CB-B80239A4535E}" type="pres">
      <dgm:prSet presAssocID="{8A362AB0-66F3-4040-8DD4-3AB983AEDFCE}" presName="conn2-1" presStyleLbl="parChTrans1D2" presStyleIdx="0" presStyleCnt="3"/>
      <dgm:spPr/>
    </dgm:pt>
    <dgm:pt modelId="{647412D7-280A-F64D-B3FC-62DA15A0963B}" type="pres">
      <dgm:prSet presAssocID="{8A362AB0-66F3-4040-8DD4-3AB983AEDFCE}" presName="connTx" presStyleLbl="parChTrans1D2" presStyleIdx="0" presStyleCnt="3"/>
      <dgm:spPr/>
    </dgm:pt>
    <dgm:pt modelId="{7F521021-21CB-6843-AEAE-64AC43A860F5}" type="pres">
      <dgm:prSet presAssocID="{66471D24-32E4-7B4C-905C-57F32327CD0B}" presName="root2" presStyleCnt="0"/>
      <dgm:spPr/>
    </dgm:pt>
    <dgm:pt modelId="{BF5B7832-E2FB-334F-B865-9C2195E45FA3}" type="pres">
      <dgm:prSet presAssocID="{66471D24-32E4-7B4C-905C-57F32327CD0B}" presName="LevelTwoTextNode" presStyleLbl="node2" presStyleIdx="0" presStyleCnt="3" custScaleX="203278">
        <dgm:presLayoutVars>
          <dgm:chPref val="3"/>
        </dgm:presLayoutVars>
      </dgm:prSet>
      <dgm:spPr/>
    </dgm:pt>
    <dgm:pt modelId="{FE8A6CF4-E6F3-8549-B52F-EE8A8B46BCEA}" type="pres">
      <dgm:prSet presAssocID="{66471D24-32E4-7B4C-905C-57F32327CD0B}" presName="level3hierChild" presStyleCnt="0"/>
      <dgm:spPr/>
    </dgm:pt>
    <dgm:pt modelId="{50759AFC-54BD-D04F-90DE-5E609BAE8664}" type="pres">
      <dgm:prSet presAssocID="{5913EF41-1884-2748-B1E6-629CD5EF145E}" presName="conn2-1" presStyleLbl="parChTrans1D2" presStyleIdx="1" presStyleCnt="3"/>
      <dgm:spPr/>
    </dgm:pt>
    <dgm:pt modelId="{D2BC477C-2A0D-8C49-BBCF-600AD5B929A3}" type="pres">
      <dgm:prSet presAssocID="{5913EF41-1884-2748-B1E6-629CD5EF145E}" presName="connTx" presStyleLbl="parChTrans1D2" presStyleIdx="1" presStyleCnt="3"/>
      <dgm:spPr/>
    </dgm:pt>
    <dgm:pt modelId="{FB8F624E-9750-5844-86EB-ECBF4E96C4E8}" type="pres">
      <dgm:prSet presAssocID="{EB5BB0F4-5B9C-AD41-8656-4CECDBB45FE6}" presName="root2" presStyleCnt="0"/>
      <dgm:spPr/>
    </dgm:pt>
    <dgm:pt modelId="{B4F07823-6764-C448-9310-AB8AA93D053D}" type="pres">
      <dgm:prSet presAssocID="{EB5BB0F4-5B9C-AD41-8656-4CECDBB45FE6}" presName="LevelTwoTextNode" presStyleLbl="node2" presStyleIdx="1" presStyleCnt="3" custScaleX="203278">
        <dgm:presLayoutVars>
          <dgm:chPref val="3"/>
        </dgm:presLayoutVars>
      </dgm:prSet>
      <dgm:spPr/>
    </dgm:pt>
    <dgm:pt modelId="{45FBC847-B2E7-3C4A-AE84-3E51D71D6E02}" type="pres">
      <dgm:prSet presAssocID="{EB5BB0F4-5B9C-AD41-8656-4CECDBB45FE6}" presName="level3hierChild" presStyleCnt="0"/>
      <dgm:spPr/>
    </dgm:pt>
    <dgm:pt modelId="{7A5030B1-489A-B345-A1A8-3B52D7FF7296}" type="pres">
      <dgm:prSet presAssocID="{BE07F812-E93B-634A-B48E-D1E7779DE4E3}" presName="conn2-1" presStyleLbl="parChTrans1D2" presStyleIdx="2" presStyleCnt="3"/>
      <dgm:spPr/>
    </dgm:pt>
    <dgm:pt modelId="{EE5802DF-5DC3-CC4D-802B-821C83DCF5AF}" type="pres">
      <dgm:prSet presAssocID="{BE07F812-E93B-634A-B48E-D1E7779DE4E3}" presName="connTx" presStyleLbl="parChTrans1D2" presStyleIdx="2" presStyleCnt="3"/>
      <dgm:spPr/>
    </dgm:pt>
    <dgm:pt modelId="{7BC31BC9-1E76-0E41-BECF-F5AD7FCE964E}" type="pres">
      <dgm:prSet presAssocID="{8B0272F3-117E-094B-B192-3FB7852F0DD5}" presName="root2" presStyleCnt="0"/>
      <dgm:spPr/>
    </dgm:pt>
    <dgm:pt modelId="{8FEC65D7-AB94-314F-B54C-6D12E46F784B}" type="pres">
      <dgm:prSet presAssocID="{8B0272F3-117E-094B-B192-3FB7852F0DD5}" presName="LevelTwoTextNode" presStyleLbl="node2" presStyleIdx="2" presStyleCnt="3" custScaleX="203278">
        <dgm:presLayoutVars>
          <dgm:chPref val="3"/>
        </dgm:presLayoutVars>
      </dgm:prSet>
      <dgm:spPr/>
    </dgm:pt>
    <dgm:pt modelId="{F7453113-E462-FB48-8045-53B5542DD312}" type="pres">
      <dgm:prSet presAssocID="{8B0272F3-117E-094B-B192-3FB7852F0DD5}" presName="level3hierChild" presStyleCnt="0"/>
      <dgm:spPr/>
    </dgm:pt>
  </dgm:ptLst>
  <dgm:cxnLst>
    <dgm:cxn modelId="{6B7ABA02-CBB6-4244-90D5-E84075F583D3}" srcId="{3DF9C693-2B29-2742-A91A-C1847140D8F6}" destId="{EB5BB0F4-5B9C-AD41-8656-4CECDBB45FE6}" srcOrd="1" destOrd="0" parTransId="{5913EF41-1884-2748-B1E6-629CD5EF145E}" sibTransId="{FB5B20E9-92B5-B644-96D5-4AE166BB1629}"/>
    <dgm:cxn modelId="{4090F014-DFF5-F54E-B1DA-ED09DA5FD788}" type="presOf" srcId="{8A362AB0-66F3-4040-8DD4-3AB983AEDFCE}" destId="{647412D7-280A-F64D-B3FC-62DA15A0963B}" srcOrd="1" destOrd="0" presId="urn:microsoft.com/office/officeart/2008/layout/HorizontalMultiLevelHierarchy"/>
    <dgm:cxn modelId="{0929864F-7467-0A4E-A6E6-168FFEADC86D}" type="presOf" srcId="{5913EF41-1884-2748-B1E6-629CD5EF145E}" destId="{D2BC477C-2A0D-8C49-BBCF-600AD5B929A3}" srcOrd="1" destOrd="0" presId="urn:microsoft.com/office/officeart/2008/layout/HorizontalMultiLevelHierarchy"/>
    <dgm:cxn modelId="{6E990053-E0CD-084E-A5D9-46B8F0DCC68B}" type="presOf" srcId="{EB5BB0F4-5B9C-AD41-8656-4CECDBB45FE6}" destId="{B4F07823-6764-C448-9310-AB8AA93D053D}" srcOrd="0" destOrd="0" presId="urn:microsoft.com/office/officeart/2008/layout/HorizontalMultiLevelHierarchy"/>
    <dgm:cxn modelId="{7D317256-FDD8-C547-8F61-FD700C2BF126}" type="presOf" srcId="{BE07F812-E93B-634A-B48E-D1E7779DE4E3}" destId="{EE5802DF-5DC3-CC4D-802B-821C83DCF5AF}" srcOrd="1" destOrd="0" presId="urn:microsoft.com/office/officeart/2008/layout/HorizontalMultiLevelHierarchy"/>
    <dgm:cxn modelId="{38036667-735B-CB4B-90CC-8B8D3CE46E34}" type="presOf" srcId="{5913EF41-1884-2748-B1E6-629CD5EF145E}" destId="{50759AFC-54BD-D04F-90DE-5E609BAE8664}" srcOrd="0" destOrd="0" presId="urn:microsoft.com/office/officeart/2008/layout/HorizontalMultiLevelHierarchy"/>
    <dgm:cxn modelId="{5850EE72-6AA9-2341-BB95-36D29812A203}" srcId="{3DF9C693-2B29-2742-A91A-C1847140D8F6}" destId="{66471D24-32E4-7B4C-905C-57F32327CD0B}" srcOrd="0" destOrd="0" parTransId="{8A362AB0-66F3-4040-8DD4-3AB983AEDFCE}" sibTransId="{771B1620-ADF5-B14F-B884-7CDDB8674E6C}"/>
    <dgm:cxn modelId="{61781EAD-5C48-0E4B-864B-0517DA4F8060}" srcId="{3DF9C693-2B29-2742-A91A-C1847140D8F6}" destId="{8B0272F3-117E-094B-B192-3FB7852F0DD5}" srcOrd="2" destOrd="0" parTransId="{BE07F812-E93B-634A-B48E-D1E7779DE4E3}" sibTransId="{D68D38C4-7B35-244F-8AB2-6A6683E1D2F2}"/>
    <dgm:cxn modelId="{E7FB77AF-0C3F-9D4A-BCC5-3BE53A953067}" type="presOf" srcId="{66471D24-32E4-7B4C-905C-57F32327CD0B}" destId="{BF5B7832-E2FB-334F-B865-9C2195E45FA3}" srcOrd="0" destOrd="0" presId="urn:microsoft.com/office/officeart/2008/layout/HorizontalMultiLevelHierarchy"/>
    <dgm:cxn modelId="{74EBB0C5-C432-394D-9805-2C851D826299}" type="presOf" srcId="{BE07F812-E93B-634A-B48E-D1E7779DE4E3}" destId="{7A5030B1-489A-B345-A1A8-3B52D7FF7296}" srcOrd="0" destOrd="0" presId="urn:microsoft.com/office/officeart/2008/layout/HorizontalMultiLevelHierarchy"/>
    <dgm:cxn modelId="{1B2BB7D3-AFC6-2F46-8D3F-890CEB71BAF0}" srcId="{A0EC9F66-3FA7-1741-A279-49FF2AA50917}" destId="{3DF9C693-2B29-2742-A91A-C1847140D8F6}" srcOrd="0" destOrd="0" parTransId="{8F960BAC-4A3C-E04C-B652-92F3719DF705}" sibTransId="{ECCFD2D7-70FC-CC48-B2F0-F7BB8815F9FE}"/>
    <dgm:cxn modelId="{7C9326D7-5404-E64D-ABED-0D235E7F6A92}" type="presOf" srcId="{A0EC9F66-3FA7-1741-A279-49FF2AA50917}" destId="{8B3F1D04-B367-F641-A1A5-F935D1098B90}" srcOrd="0" destOrd="0" presId="urn:microsoft.com/office/officeart/2008/layout/HorizontalMultiLevelHierarchy"/>
    <dgm:cxn modelId="{E5454DE7-F85A-C441-949A-DAB7C6CB70C4}" type="presOf" srcId="{8B0272F3-117E-094B-B192-3FB7852F0DD5}" destId="{8FEC65D7-AB94-314F-B54C-6D12E46F784B}" srcOrd="0" destOrd="0" presId="urn:microsoft.com/office/officeart/2008/layout/HorizontalMultiLevelHierarchy"/>
    <dgm:cxn modelId="{90AD8CF2-0F70-9D40-B1A8-4C811E25D7BB}" type="presOf" srcId="{8A362AB0-66F3-4040-8DD4-3AB983AEDFCE}" destId="{8CF6717C-3983-FF41-84CB-B80239A4535E}" srcOrd="0" destOrd="0" presId="urn:microsoft.com/office/officeart/2008/layout/HorizontalMultiLevelHierarchy"/>
    <dgm:cxn modelId="{45C282FF-B05B-3E4B-94B6-7827F34AB491}" type="presOf" srcId="{3DF9C693-2B29-2742-A91A-C1847140D8F6}" destId="{B4D372CA-E32B-7E43-BF7B-223B11547C1D}" srcOrd="0" destOrd="0" presId="urn:microsoft.com/office/officeart/2008/layout/HorizontalMultiLevelHierarchy"/>
    <dgm:cxn modelId="{77A11B14-E1D0-6E46-84D5-2C01A6A42B73}" type="presParOf" srcId="{8B3F1D04-B367-F641-A1A5-F935D1098B90}" destId="{DE355F65-0179-824E-96FD-2CD3BE9E8453}" srcOrd="0" destOrd="0" presId="urn:microsoft.com/office/officeart/2008/layout/HorizontalMultiLevelHierarchy"/>
    <dgm:cxn modelId="{CEB3ACE7-2575-E04C-A940-35C855773F66}" type="presParOf" srcId="{DE355F65-0179-824E-96FD-2CD3BE9E8453}" destId="{B4D372CA-E32B-7E43-BF7B-223B11547C1D}" srcOrd="0" destOrd="0" presId="urn:microsoft.com/office/officeart/2008/layout/HorizontalMultiLevelHierarchy"/>
    <dgm:cxn modelId="{E9E4DBB9-A723-D845-A36E-330D3E202366}" type="presParOf" srcId="{DE355F65-0179-824E-96FD-2CD3BE9E8453}" destId="{72200AB2-F3B1-BB45-AB12-FB407626EAFC}" srcOrd="1" destOrd="0" presId="urn:microsoft.com/office/officeart/2008/layout/HorizontalMultiLevelHierarchy"/>
    <dgm:cxn modelId="{ADF51444-1F5A-FF4B-8CFB-996584C7C81F}" type="presParOf" srcId="{72200AB2-F3B1-BB45-AB12-FB407626EAFC}" destId="{8CF6717C-3983-FF41-84CB-B80239A4535E}" srcOrd="0" destOrd="0" presId="urn:microsoft.com/office/officeart/2008/layout/HorizontalMultiLevelHierarchy"/>
    <dgm:cxn modelId="{83A293A0-2E46-F146-82A7-46041234E239}" type="presParOf" srcId="{8CF6717C-3983-FF41-84CB-B80239A4535E}" destId="{647412D7-280A-F64D-B3FC-62DA15A0963B}" srcOrd="0" destOrd="0" presId="urn:microsoft.com/office/officeart/2008/layout/HorizontalMultiLevelHierarchy"/>
    <dgm:cxn modelId="{2F2D275E-87F3-E447-82ED-75B61B1617BB}" type="presParOf" srcId="{72200AB2-F3B1-BB45-AB12-FB407626EAFC}" destId="{7F521021-21CB-6843-AEAE-64AC43A860F5}" srcOrd="1" destOrd="0" presId="urn:microsoft.com/office/officeart/2008/layout/HorizontalMultiLevelHierarchy"/>
    <dgm:cxn modelId="{B8FFFC13-C9EA-2742-B881-07D94B2E0FCA}" type="presParOf" srcId="{7F521021-21CB-6843-AEAE-64AC43A860F5}" destId="{BF5B7832-E2FB-334F-B865-9C2195E45FA3}" srcOrd="0" destOrd="0" presId="urn:microsoft.com/office/officeart/2008/layout/HorizontalMultiLevelHierarchy"/>
    <dgm:cxn modelId="{6ECB1409-C730-9D4B-B84C-09B557567F4D}" type="presParOf" srcId="{7F521021-21CB-6843-AEAE-64AC43A860F5}" destId="{FE8A6CF4-E6F3-8549-B52F-EE8A8B46BCEA}" srcOrd="1" destOrd="0" presId="urn:microsoft.com/office/officeart/2008/layout/HorizontalMultiLevelHierarchy"/>
    <dgm:cxn modelId="{65F0208A-97BC-F64E-B424-E7C2FB7E5EA3}" type="presParOf" srcId="{72200AB2-F3B1-BB45-AB12-FB407626EAFC}" destId="{50759AFC-54BD-D04F-90DE-5E609BAE8664}" srcOrd="2" destOrd="0" presId="urn:microsoft.com/office/officeart/2008/layout/HorizontalMultiLevelHierarchy"/>
    <dgm:cxn modelId="{89FE9568-CD0F-8048-8F86-59BF9ECECAC6}" type="presParOf" srcId="{50759AFC-54BD-D04F-90DE-5E609BAE8664}" destId="{D2BC477C-2A0D-8C49-BBCF-600AD5B929A3}" srcOrd="0" destOrd="0" presId="urn:microsoft.com/office/officeart/2008/layout/HorizontalMultiLevelHierarchy"/>
    <dgm:cxn modelId="{C0830E3E-B4BC-694C-8AC0-F04DEE453091}" type="presParOf" srcId="{72200AB2-F3B1-BB45-AB12-FB407626EAFC}" destId="{FB8F624E-9750-5844-86EB-ECBF4E96C4E8}" srcOrd="3" destOrd="0" presId="urn:microsoft.com/office/officeart/2008/layout/HorizontalMultiLevelHierarchy"/>
    <dgm:cxn modelId="{38F94174-C96E-6747-8867-3861F101D9DE}" type="presParOf" srcId="{FB8F624E-9750-5844-86EB-ECBF4E96C4E8}" destId="{B4F07823-6764-C448-9310-AB8AA93D053D}" srcOrd="0" destOrd="0" presId="urn:microsoft.com/office/officeart/2008/layout/HorizontalMultiLevelHierarchy"/>
    <dgm:cxn modelId="{D47F4A54-8B33-B441-90A7-3C484C10EEC5}" type="presParOf" srcId="{FB8F624E-9750-5844-86EB-ECBF4E96C4E8}" destId="{45FBC847-B2E7-3C4A-AE84-3E51D71D6E02}" srcOrd="1" destOrd="0" presId="urn:microsoft.com/office/officeart/2008/layout/HorizontalMultiLevelHierarchy"/>
    <dgm:cxn modelId="{2E1C53CC-BC14-744E-8DE9-281714E119B6}" type="presParOf" srcId="{72200AB2-F3B1-BB45-AB12-FB407626EAFC}" destId="{7A5030B1-489A-B345-A1A8-3B52D7FF7296}" srcOrd="4" destOrd="0" presId="urn:microsoft.com/office/officeart/2008/layout/HorizontalMultiLevelHierarchy"/>
    <dgm:cxn modelId="{ECA69553-6930-1244-B9B1-39C9B9DE6DD0}" type="presParOf" srcId="{7A5030B1-489A-B345-A1A8-3B52D7FF7296}" destId="{EE5802DF-5DC3-CC4D-802B-821C83DCF5AF}" srcOrd="0" destOrd="0" presId="urn:microsoft.com/office/officeart/2008/layout/HorizontalMultiLevelHierarchy"/>
    <dgm:cxn modelId="{25DF2FC4-DB7D-1642-8D06-9F1298902C0E}" type="presParOf" srcId="{72200AB2-F3B1-BB45-AB12-FB407626EAFC}" destId="{7BC31BC9-1E76-0E41-BECF-F5AD7FCE964E}" srcOrd="5" destOrd="0" presId="urn:microsoft.com/office/officeart/2008/layout/HorizontalMultiLevelHierarchy"/>
    <dgm:cxn modelId="{99B4683F-4ACF-8D4F-BA3C-EDB812E02E06}" type="presParOf" srcId="{7BC31BC9-1E76-0E41-BECF-F5AD7FCE964E}" destId="{8FEC65D7-AB94-314F-B54C-6D12E46F784B}" srcOrd="0" destOrd="0" presId="urn:microsoft.com/office/officeart/2008/layout/HorizontalMultiLevelHierarchy"/>
    <dgm:cxn modelId="{752557EB-9D92-0F48-B203-FDC60618265D}" type="presParOf" srcId="{7BC31BC9-1E76-0E41-BECF-F5AD7FCE964E}" destId="{F7453113-E462-FB48-8045-53B5542DD31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CE10F61-94CB-4206-90D6-616B38B28722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it-IT"/>
        </a:p>
      </dgm:t>
    </dgm:pt>
    <dgm:pt modelId="{A134A3A7-3469-4DF6-B58D-557CD1E19D1B}">
      <dgm:prSet custT="1"/>
      <dgm:spPr/>
      <dgm:t>
        <a:bodyPr/>
        <a:lstStyle/>
        <a:p>
          <a:pPr algn="ctr"/>
          <a:r>
            <a:rPr lang="it-IT" sz="2400" i="0" dirty="0"/>
            <a:t>Attuale Governance</a:t>
          </a:r>
          <a:endParaRPr lang="it-IT" sz="2400" i="0" dirty="0">
            <a:latin typeface="Garamond" panose="02020404030301010803" pitchFamily="18" charset="0"/>
          </a:endParaRPr>
        </a:p>
      </dgm:t>
    </dgm:pt>
    <dgm:pt modelId="{ACADFC3B-B422-4F1D-A216-F1C790BED6AE}" type="parTrans" cxnId="{C7D509D1-1B2F-4E46-9DA5-802C2D919729}">
      <dgm:prSet/>
      <dgm:spPr/>
      <dgm:t>
        <a:bodyPr/>
        <a:lstStyle/>
        <a:p>
          <a:endParaRPr lang="it-IT"/>
        </a:p>
      </dgm:t>
    </dgm:pt>
    <dgm:pt modelId="{F54EE59E-5B86-44F2-9D25-49467789B528}" type="sibTrans" cxnId="{C7D509D1-1B2F-4E46-9DA5-802C2D919729}">
      <dgm:prSet/>
      <dgm:spPr/>
      <dgm:t>
        <a:bodyPr/>
        <a:lstStyle/>
        <a:p>
          <a:endParaRPr lang="it-IT"/>
        </a:p>
      </dgm:t>
    </dgm:pt>
    <dgm:pt modelId="{8BFDAB1A-0952-42F5-A18E-A43429CB5888}" type="pres">
      <dgm:prSet presAssocID="{BCE10F61-94CB-4206-90D6-616B38B28722}" presName="linear" presStyleCnt="0">
        <dgm:presLayoutVars>
          <dgm:animLvl val="lvl"/>
          <dgm:resizeHandles val="exact"/>
        </dgm:presLayoutVars>
      </dgm:prSet>
      <dgm:spPr/>
    </dgm:pt>
    <dgm:pt modelId="{BA10CD98-ACB3-4C9A-8B0E-B1FD523A62BE}" type="pres">
      <dgm:prSet presAssocID="{A134A3A7-3469-4DF6-B58D-557CD1E19D1B}" presName="parentText" presStyleLbl="node1" presStyleIdx="0" presStyleCnt="1" custScaleY="320647" custLinFactNeighborX="122" custLinFactNeighborY="8644">
        <dgm:presLayoutVars>
          <dgm:chMax val="0"/>
          <dgm:bulletEnabled val="1"/>
        </dgm:presLayoutVars>
      </dgm:prSet>
      <dgm:spPr/>
    </dgm:pt>
  </dgm:ptLst>
  <dgm:cxnLst>
    <dgm:cxn modelId="{0A152694-B84A-4446-AD76-823FE8577A22}" type="presOf" srcId="{A134A3A7-3469-4DF6-B58D-557CD1E19D1B}" destId="{BA10CD98-ACB3-4C9A-8B0E-B1FD523A62BE}" srcOrd="0" destOrd="0" presId="urn:microsoft.com/office/officeart/2005/8/layout/vList2"/>
    <dgm:cxn modelId="{C7D509D1-1B2F-4E46-9DA5-802C2D919729}" srcId="{BCE10F61-94CB-4206-90D6-616B38B28722}" destId="{A134A3A7-3469-4DF6-B58D-557CD1E19D1B}" srcOrd="0" destOrd="0" parTransId="{ACADFC3B-B422-4F1D-A216-F1C790BED6AE}" sibTransId="{F54EE59E-5B86-44F2-9D25-49467789B528}"/>
    <dgm:cxn modelId="{C5A206F3-52EF-4633-9EAC-6AFE2EE19DE9}" type="presOf" srcId="{BCE10F61-94CB-4206-90D6-616B38B28722}" destId="{8BFDAB1A-0952-42F5-A18E-A43429CB5888}" srcOrd="0" destOrd="0" presId="urn:microsoft.com/office/officeart/2005/8/layout/vList2"/>
    <dgm:cxn modelId="{4EB8BF9F-A752-46C7-A090-D300FF50EC39}" type="presParOf" srcId="{8BFDAB1A-0952-42F5-A18E-A43429CB5888}" destId="{BA10CD98-ACB3-4C9A-8B0E-B1FD523A62B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B13B812-2CAB-4B70-B1A9-B6111DB6B2B4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B1BFD1-0FB3-4F31-BBC4-5A902E26770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1400" b="0" i="0" baseline="0" dirty="0"/>
            <a:t>Attività di coordinamento strategico e di interlocuzione con la Commissione Europea è l’Autorità Politica delegata al PNRR (Palazzo Chigi – Ministro Fitto)</a:t>
          </a:r>
          <a:endParaRPr lang="en-US" sz="1400" dirty="0"/>
        </a:p>
      </dgm:t>
    </dgm:pt>
    <dgm:pt modelId="{24C3DD68-700B-4C79-B340-5DC1F7760761}" type="parTrans" cxnId="{E79D77FD-581C-4077-AF44-A8DFB0508178}">
      <dgm:prSet/>
      <dgm:spPr/>
      <dgm:t>
        <a:bodyPr/>
        <a:lstStyle/>
        <a:p>
          <a:endParaRPr lang="en-US"/>
        </a:p>
      </dgm:t>
    </dgm:pt>
    <dgm:pt modelId="{49F230EA-5A1B-4FB0-A1F0-5C3B4FA49E32}" type="sibTrans" cxnId="{E79D77FD-581C-4077-AF44-A8DFB0508178}">
      <dgm:prSet/>
      <dgm:spPr/>
      <dgm:t>
        <a:bodyPr/>
        <a:lstStyle/>
        <a:p>
          <a:endParaRPr lang="en-US"/>
        </a:p>
      </dgm:t>
    </dgm:pt>
    <dgm:pt modelId="{1A913E74-8BE1-4661-883B-0432E20F3CD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1800" b="0" i="0" baseline="0" dirty="0"/>
            <a:t>Attività contabile-finanziario e gestionale operativo il Ministero dell’economia e finanze (MEF)</a:t>
          </a:r>
          <a:endParaRPr lang="en-US" sz="1800" dirty="0"/>
        </a:p>
      </dgm:t>
    </dgm:pt>
    <dgm:pt modelId="{ABFDB91E-180E-4939-BA52-452361BD603A}" type="parTrans" cxnId="{D8F4E9D0-DCD5-457A-8D9B-99975585A1FE}">
      <dgm:prSet/>
      <dgm:spPr/>
      <dgm:t>
        <a:bodyPr/>
        <a:lstStyle/>
        <a:p>
          <a:endParaRPr lang="en-US"/>
        </a:p>
      </dgm:t>
    </dgm:pt>
    <dgm:pt modelId="{5ECC3190-8E2B-47D1-B425-8D0AAAF8E672}" type="sibTrans" cxnId="{D8F4E9D0-DCD5-457A-8D9B-99975585A1FE}">
      <dgm:prSet/>
      <dgm:spPr/>
      <dgm:t>
        <a:bodyPr/>
        <a:lstStyle/>
        <a:p>
          <a:endParaRPr lang="en-US"/>
        </a:p>
      </dgm:t>
    </dgm:pt>
    <dgm:pt modelId="{53B510AA-A701-46DF-95F7-4A25C1FFF92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1800" b="0" i="0" baseline="0" dirty="0"/>
            <a:t>Attività attuative singole Amministrazioni centrali</a:t>
          </a:r>
          <a:endParaRPr lang="en-US" sz="1800" dirty="0"/>
        </a:p>
      </dgm:t>
    </dgm:pt>
    <dgm:pt modelId="{E5C81C1D-4ECC-46F0-80A1-BE26F6AED802}" type="parTrans" cxnId="{FE2A0921-7ED4-473C-83B5-910A66C8C715}">
      <dgm:prSet/>
      <dgm:spPr/>
      <dgm:t>
        <a:bodyPr/>
        <a:lstStyle/>
        <a:p>
          <a:endParaRPr lang="en-US"/>
        </a:p>
      </dgm:t>
    </dgm:pt>
    <dgm:pt modelId="{7D12EB08-CC2B-4319-9D32-88ED247937A9}" type="sibTrans" cxnId="{FE2A0921-7ED4-473C-83B5-910A66C8C715}">
      <dgm:prSet/>
      <dgm:spPr/>
      <dgm:t>
        <a:bodyPr/>
        <a:lstStyle/>
        <a:p>
          <a:endParaRPr lang="en-US"/>
        </a:p>
      </dgm:t>
    </dgm:pt>
    <dgm:pt modelId="{054FD959-95DC-40E4-80D2-B2B46641639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1800" b="0" i="0" baseline="0" dirty="0"/>
            <a:t>Istituita una specifica Struttura di Missione PNRR a Palazzo Chigi</a:t>
          </a:r>
          <a:endParaRPr lang="en-US" sz="1800" dirty="0"/>
        </a:p>
      </dgm:t>
    </dgm:pt>
    <dgm:pt modelId="{00D539A5-AE31-4623-B241-5D510CC33846}" type="parTrans" cxnId="{CBF073D8-184B-46E2-873D-4B82A910DE19}">
      <dgm:prSet/>
      <dgm:spPr/>
      <dgm:t>
        <a:bodyPr/>
        <a:lstStyle/>
        <a:p>
          <a:endParaRPr lang="en-US"/>
        </a:p>
      </dgm:t>
    </dgm:pt>
    <dgm:pt modelId="{D66618A5-4B33-4380-A24A-5A6298EEBCBF}" type="sibTrans" cxnId="{CBF073D8-184B-46E2-873D-4B82A910DE19}">
      <dgm:prSet/>
      <dgm:spPr/>
      <dgm:t>
        <a:bodyPr/>
        <a:lstStyle/>
        <a:p>
          <a:endParaRPr lang="en-US"/>
        </a:p>
      </dgm:t>
    </dgm:pt>
    <dgm:pt modelId="{D0103C51-7E8F-4E02-805C-A419FF8467D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it-IT" sz="1800" b="0" i="0" baseline="0" dirty="0"/>
            <a:t>Cabina di Regia per in coinvolgimento delle amministrazioni regionali e locali e degli esponenti del </a:t>
          </a:r>
          <a:r>
            <a:rPr lang="it-IT" sz="1800" b="0" i="0" baseline="0" dirty="0" err="1"/>
            <a:t>parteneriato</a:t>
          </a:r>
          <a:r>
            <a:rPr lang="it-IT" sz="1800" b="0" i="0" baseline="0" dirty="0"/>
            <a:t> economico-sociale </a:t>
          </a:r>
          <a:endParaRPr lang="en-US" sz="1800" dirty="0"/>
        </a:p>
      </dgm:t>
    </dgm:pt>
    <dgm:pt modelId="{02809442-B114-4C2A-94D6-5DF1735FF5A5}" type="parTrans" cxnId="{3F237808-46C9-408E-A691-4031C7350CDB}">
      <dgm:prSet/>
      <dgm:spPr/>
      <dgm:t>
        <a:bodyPr/>
        <a:lstStyle/>
        <a:p>
          <a:endParaRPr lang="en-US"/>
        </a:p>
      </dgm:t>
    </dgm:pt>
    <dgm:pt modelId="{D949CA22-8038-46D7-8424-E3B715D0CA27}" type="sibTrans" cxnId="{3F237808-46C9-408E-A691-4031C7350CDB}">
      <dgm:prSet/>
      <dgm:spPr/>
      <dgm:t>
        <a:bodyPr/>
        <a:lstStyle/>
        <a:p>
          <a:endParaRPr lang="en-US"/>
        </a:p>
      </dgm:t>
    </dgm:pt>
    <dgm:pt modelId="{BE98661F-8CDF-41E0-A0D9-47B2EDE57A8F}" type="pres">
      <dgm:prSet presAssocID="{8B13B812-2CAB-4B70-B1A9-B6111DB6B2B4}" presName="root" presStyleCnt="0">
        <dgm:presLayoutVars>
          <dgm:dir/>
          <dgm:resizeHandles val="exact"/>
        </dgm:presLayoutVars>
      </dgm:prSet>
      <dgm:spPr/>
    </dgm:pt>
    <dgm:pt modelId="{1A881661-0384-459B-9A7A-DDA827ABC0FF}" type="pres">
      <dgm:prSet presAssocID="{91B1BFD1-0FB3-4F31-BBC4-5A902E26770C}" presName="compNode" presStyleCnt="0"/>
      <dgm:spPr/>
    </dgm:pt>
    <dgm:pt modelId="{BCAC12B0-A3AC-4ECA-96B7-F330F5AD9A55}" type="pres">
      <dgm:prSet presAssocID="{91B1BFD1-0FB3-4F31-BBC4-5A902E26770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nca"/>
        </a:ext>
      </dgm:extLst>
    </dgm:pt>
    <dgm:pt modelId="{E3E4309F-4BC6-40A8-A6B9-1F3CB7230D2E}" type="pres">
      <dgm:prSet presAssocID="{91B1BFD1-0FB3-4F31-BBC4-5A902E26770C}" presName="spaceRect" presStyleCnt="0"/>
      <dgm:spPr/>
    </dgm:pt>
    <dgm:pt modelId="{30143612-D244-4822-B3A6-77799C24501B}" type="pres">
      <dgm:prSet presAssocID="{91B1BFD1-0FB3-4F31-BBC4-5A902E26770C}" presName="textRect" presStyleLbl="revTx" presStyleIdx="0" presStyleCnt="5">
        <dgm:presLayoutVars>
          <dgm:chMax val="1"/>
          <dgm:chPref val="1"/>
        </dgm:presLayoutVars>
      </dgm:prSet>
      <dgm:spPr/>
    </dgm:pt>
    <dgm:pt modelId="{FA2F26F8-4177-4C5C-ABB1-57CE629551A4}" type="pres">
      <dgm:prSet presAssocID="{49F230EA-5A1B-4FB0-A1F0-5C3B4FA49E32}" presName="sibTrans" presStyleCnt="0"/>
      <dgm:spPr/>
    </dgm:pt>
    <dgm:pt modelId="{202A0895-5229-4C2B-8B95-7ADEE1698A19}" type="pres">
      <dgm:prSet presAssocID="{1A913E74-8BE1-4661-883B-0432E20F3CD6}" presName="compNode" presStyleCnt="0"/>
      <dgm:spPr/>
    </dgm:pt>
    <dgm:pt modelId="{93E158F0-3D22-4DB3-864C-8E89693A42D8}" type="pres">
      <dgm:prSet presAssocID="{1A913E74-8BE1-4661-883B-0432E20F3CD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nk Check"/>
        </a:ext>
      </dgm:extLst>
    </dgm:pt>
    <dgm:pt modelId="{FA5C7980-9201-441D-91C2-1A4143CF884C}" type="pres">
      <dgm:prSet presAssocID="{1A913E74-8BE1-4661-883B-0432E20F3CD6}" presName="spaceRect" presStyleCnt="0"/>
      <dgm:spPr/>
    </dgm:pt>
    <dgm:pt modelId="{90E3B9E0-5153-478D-A42C-DCE7C5E23EA6}" type="pres">
      <dgm:prSet presAssocID="{1A913E74-8BE1-4661-883B-0432E20F3CD6}" presName="textRect" presStyleLbl="revTx" presStyleIdx="1" presStyleCnt="5">
        <dgm:presLayoutVars>
          <dgm:chMax val="1"/>
          <dgm:chPref val="1"/>
        </dgm:presLayoutVars>
      </dgm:prSet>
      <dgm:spPr/>
    </dgm:pt>
    <dgm:pt modelId="{09452E32-1F45-40E8-BD93-30A057477146}" type="pres">
      <dgm:prSet presAssocID="{5ECC3190-8E2B-47D1-B425-8D0AAAF8E672}" presName="sibTrans" presStyleCnt="0"/>
      <dgm:spPr/>
    </dgm:pt>
    <dgm:pt modelId="{50897F89-31FD-4008-82B8-42234CDE7926}" type="pres">
      <dgm:prSet presAssocID="{53B510AA-A701-46DF-95F7-4A25C1FFF922}" presName="compNode" presStyleCnt="0"/>
      <dgm:spPr/>
    </dgm:pt>
    <dgm:pt modelId="{6F8EC206-F398-40AF-B786-1674BB7D0424}" type="pres">
      <dgm:prSet presAssocID="{53B510AA-A701-46DF-95F7-4A25C1FFF922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tita"/>
        </a:ext>
      </dgm:extLst>
    </dgm:pt>
    <dgm:pt modelId="{0FB5E868-C07B-42D3-AADE-E78233E928ED}" type="pres">
      <dgm:prSet presAssocID="{53B510AA-A701-46DF-95F7-4A25C1FFF922}" presName="spaceRect" presStyleCnt="0"/>
      <dgm:spPr/>
    </dgm:pt>
    <dgm:pt modelId="{F970089D-4B30-49B4-A345-6D6A217C9D01}" type="pres">
      <dgm:prSet presAssocID="{53B510AA-A701-46DF-95F7-4A25C1FFF922}" presName="textRect" presStyleLbl="revTx" presStyleIdx="2" presStyleCnt="5">
        <dgm:presLayoutVars>
          <dgm:chMax val="1"/>
          <dgm:chPref val="1"/>
        </dgm:presLayoutVars>
      </dgm:prSet>
      <dgm:spPr/>
    </dgm:pt>
    <dgm:pt modelId="{8A7861CD-4938-4340-A943-4CBFB932A7AF}" type="pres">
      <dgm:prSet presAssocID="{7D12EB08-CC2B-4319-9D32-88ED247937A9}" presName="sibTrans" presStyleCnt="0"/>
      <dgm:spPr/>
    </dgm:pt>
    <dgm:pt modelId="{926E0BA0-71B1-4B2F-8B1A-CDF16A854A09}" type="pres">
      <dgm:prSet presAssocID="{054FD959-95DC-40E4-80D2-B2B466416391}" presName="compNode" presStyleCnt="0"/>
      <dgm:spPr/>
    </dgm:pt>
    <dgm:pt modelId="{B16F1946-6487-450E-AFA0-E3ACF4549BC9}" type="pres">
      <dgm:prSet presAssocID="{054FD959-95DC-40E4-80D2-B2B46641639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egno di spunta"/>
        </a:ext>
      </dgm:extLst>
    </dgm:pt>
    <dgm:pt modelId="{3A97C43F-5336-4650-A22E-E2FEBEE1060E}" type="pres">
      <dgm:prSet presAssocID="{054FD959-95DC-40E4-80D2-B2B466416391}" presName="spaceRect" presStyleCnt="0"/>
      <dgm:spPr/>
    </dgm:pt>
    <dgm:pt modelId="{8A79D9F6-FC51-4655-84F1-648FA820B848}" type="pres">
      <dgm:prSet presAssocID="{054FD959-95DC-40E4-80D2-B2B466416391}" presName="textRect" presStyleLbl="revTx" presStyleIdx="3" presStyleCnt="5">
        <dgm:presLayoutVars>
          <dgm:chMax val="1"/>
          <dgm:chPref val="1"/>
        </dgm:presLayoutVars>
      </dgm:prSet>
      <dgm:spPr/>
    </dgm:pt>
    <dgm:pt modelId="{9D7481CA-DC5C-4749-BB02-2AF5FD3D2403}" type="pres">
      <dgm:prSet presAssocID="{D66618A5-4B33-4380-A24A-5A6298EEBCBF}" presName="sibTrans" presStyleCnt="0"/>
      <dgm:spPr/>
    </dgm:pt>
    <dgm:pt modelId="{D641CB79-08A5-4D9D-B88D-BE826CB4F156}" type="pres">
      <dgm:prSet presAssocID="{D0103C51-7E8F-4E02-805C-A419FF8467D4}" presName="compNode" presStyleCnt="0"/>
      <dgm:spPr/>
    </dgm:pt>
    <dgm:pt modelId="{1E51479B-1D11-4DCF-82BF-D3733BEA02EF}" type="pres">
      <dgm:prSet presAssocID="{D0103C51-7E8F-4E02-805C-A419FF8467D4}" presName="iconRect" presStyleLbl="node1" presStyleIdx="4" presStyleCnt="5"/>
      <dgm:spPr/>
    </dgm:pt>
    <dgm:pt modelId="{553E3E40-1542-4918-ABB0-DF168F981B18}" type="pres">
      <dgm:prSet presAssocID="{D0103C51-7E8F-4E02-805C-A419FF8467D4}" presName="spaceRect" presStyleCnt="0"/>
      <dgm:spPr/>
    </dgm:pt>
    <dgm:pt modelId="{98DB5EB3-34B7-441C-91CB-7A0A42CB18CC}" type="pres">
      <dgm:prSet presAssocID="{D0103C51-7E8F-4E02-805C-A419FF8467D4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3F237808-46C9-408E-A691-4031C7350CDB}" srcId="{8B13B812-2CAB-4B70-B1A9-B6111DB6B2B4}" destId="{D0103C51-7E8F-4E02-805C-A419FF8467D4}" srcOrd="4" destOrd="0" parTransId="{02809442-B114-4C2A-94D6-5DF1735FF5A5}" sibTransId="{D949CA22-8038-46D7-8424-E3B715D0CA27}"/>
    <dgm:cxn modelId="{FE2A0921-7ED4-473C-83B5-910A66C8C715}" srcId="{8B13B812-2CAB-4B70-B1A9-B6111DB6B2B4}" destId="{53B510AA-A701-46DF-95F7-4A25C1FFF922}" srcOrd="2" destOrd="0" parTransId="{E5C81C1D-4ECC-46F0-80A1-BE26F6AED802}" sibTransId="{7D12EB08-CC2B-4319-9D32-88ED247937A9}"/>
    <dgm:cxn modelId="{9D57306C-4F06-46A4-A254-8CE5E8E683FB}" type="presOf" srcId="{91B1BFD1-0FB3-4F31-BBC4-5A902E26770C}" destId="{30143612-D244-4822-B3A6-77799C24501B}" srcOrd="0" destOrd="0" presId="urn:microsoft.com/office/officeart/2018/2/layout/IconLabelList"/>
    <dgm:cxn modelId="{0938AE74-19A9-491D-9D49-B08EFFA03A4D}" type="presOf" srcId="{53B510AA-A701-46DF-95F7-4A25C1FFF922}" destId="{F970089D-4B30-49B4-A345-6D6A217C9D01}" srcOrd="0" destOrd="0" presId="urn:microsoft.com/office/officeart/2018/2/layout/IconLabelList"/>
    <dgm:cxn modelId="{F323A27E-F336-4E30-8A24-D11881414515}" type="presOf" srcId="{1A913E74-8BE1-4661-883B-0432E20F3CD6}" destId="{90E3B9E0-5153-478D-A42C-DCE7C5E23EA6}" srcOrd="0" destOrd="0" presId="urn:microsoft.com/office/officeart/2018/2/layout/IconLabelList"/>
    <dgm:cxn modelId="{13970E94-A382-4113-88C0-B570C149E8E3}" type="presOf" srcId="{054FD959-95DC-40E4-80D2-B2B466416391}" destId="{8A79D9F6-FC51-4655-84F1-648FA820B848}" srcOrd="0" destOrd="0" presId="urn:microsoft.com/office/officeart/2018/2/layout/IconLabelList"/>
    <dgm:cxn modelId="{1DA17CA3-E5AD-4DD7-9A14-823589D1B540}" type="presOf" srcId="{D0103C51-7E8F-4E02-805C-A419FF8467D4}" destId="{98DB5EB3-34B7-441C-91CB-7A0A42CB18CC}" srcOrd="0" destOrd="0" presId="urn:microsoft.com/office/officeart/2018/2/layout/IconLabelList"/>
    <dgm:cxn modelId="{D8F4E9D0-DCD5-457A-8D9B-99975585A1FE}" srcId="{8B13B812-2CAB-4B70-B1A9-B6111DB6B2B4}" destId="{1A913E74-8BE1-4661-883B-0432E20F3CD6}" srcOrd="1" destOrd="0" parTransId="{ABFDB91E-180E-4939-BA52-452361BD603A}" sibTransId="{5ECC3190-8E2B-47D1-B425-8D0AAAF8E672}"/>
    <dgm:cxn modelId="{0B0EA7D5-ADD0-499E-991C-6CB1D461B530}" type="presOf" srcId="{8B13B812-2CAB-4B70-B1A9-B6111DB6B2B4}" destId="{BE98661F-8CDF-41E0-A0D9-47B2EDE57A8F}" srcOrd="0" destOrd="0" presId="urn:microsoft.com/office/officeart/2018/2/layout/IconLabelList"/>
    <dgm:cxn modelId="{CBF073D8-184B-46E2-873D-4B82A910DE19}" srcId="{8B13B812-2CAB-4B70-B1A9-B6111DB6B2B4}" destId="{054FD959-95DC-40E4-80D2-B2B466416391}" srcOrd="3" destOrd="0" parTransId="{00D539A5-AE31-4623-B241-5D510CC33846}" sibTransId="{D66618A5-4B33-4380-A24A-5A6298EEBCBF}"/>
    <dgm:cxn modelId="{E79D77FD-581C-4077-AF44-A8DFB0508178}" srcId="{8B13B812-2CAB-4B70-B1A9-B6111DB6B2B4}" destId="{91B1BFD1-0FB3-4F31-BBC4-5A902E26770C}" srcOrd="0" destOrd="0" parTransId="{24C3DD68-700B-4C79-B340-5DC1F7760761}" sibTransId="{49F230EA-5A1B-4FB0-A1F0-5C3B4FA49E32}"/>
    <dgm:cxn modelId="{6E782759-6E1B-42A3-B89E-9CA479AECAEA}" type="presParOf" srcId="{BE98661F-8CDF-41E0-A0D9-47B2EDE57A8F}" destId="{1A881661-0384-459B-9A7A-DDA827ABC0FF}" srcOrd="0" destOrd="0" presId="urn:microsoft.com/office/officeart/2018/2/layout/IconLabelList"/>
    <dgm:cxn modelId="{5CF46481-37D7-4928-952D-877C0F1129C3}" type="presParOf" srcId="{1A881661-0384-459B-9A7A-DDA827ABC0FF}" destId="{BCAC12B0-A3AC-4ECA-96B7-F330F5AD9A55}" srcOrd="0" destOrd="0" presId="urn:microsoft.com/office/officeart/2018/2/layout/IconLabelList"/>
    <dgm:cxn modelId="{C7C63293-D69C-43CD-8639-E486FBA0FE9C}" type="presParOf" srcId="{1A881661-0384-459B-9A7A-DDA827ABC0FF}" destId="{E3E4309F-4BC6-40A8-A6B9-1F3CB7230D2E}" srcOrd="1" destOrd="0" presId="urn:microsoft.com/office/officeart/2018/2/layout/IconLabelList"/>
    <dgm:cxn modelId="{FFA31061-C6FE-46AD-BBBD-1F7685A07A5A}" type="presParOf" srcId="{1A881661-0384-459B-9A7A-DDA827ABC0FF}" destId="{30143612-D244-4822-B3A6-77799C24501B}" srcOrd="2" destOrd="0" presId="urn:microsoft.com/office/officeart/2018/2/layout/IconLabelList"/>
    <dgm:cxn modelId="{E431BE71-5EC9-4A35-AC8D-9AF7B387FE8D}" type="presParOf" srcId="{BE98661F-8CDF-41E0-A0D9-47B2EDE57A8F}" destId="{FA2F26F8-4177-4C5C-ABB1-57CE629551A4}" srcOrd="1" destOrd="0" presId="urn:microsoft.com/office/officeart/2018/2/layout/IconLabelList"/>
    <dgm:cxn modelId="{36469E71-2C47-42F2-9C5D-F5F4D84ADB13}" type="presParOf" srcId="{BE98661F-8CDF-41E0-A0D9-47B2EDE57A8F}" destId="{202A0895-5229-4C2B-8B95-7ADEE1698A19}" srcOrd="2" destOrd="0" presId="urn:microsoft.com/office/officeart/2018/2/layout/IconLabelList"/>
    <dgm:cxn modelId="{BD1E4FFE-696A-4FAC-961E-331E2D131479}" type="presParOf" srcId="{202A0895-5229-4C2B-8B95-7ADEE1698A19}" destId="{93E158F0-3D22-4DB3-864C-8E89693A42D8}" srcOrd="0" destOrd="0" presId="urn:microsoft.com/office/officeart/2018/2/layout/IconLabelList"/>
    <dgm:cxn modelId="{8F682E9A-1F53-4CF4-B596-0FD9ED124548}" type="presParOf" srcId="{202A0895-5229-4C2B-8B95-7ADEE1698A19}" destId="{FA5C7980-9201-441D-91C2-1A4143CF884C}" srcOrd="1" destOrd="0" presId="urn:microsoft.com/office/officeart/2018/2/layout/IconLabelList"/>
    <dgm:cxn modelId="{964729C6-7F36-4008-98E0-7911B32095AA}" type="presParOf" srcId="{202A0895-5229-4C2B-8B95-7ADEE1698A19}" destId="{90E3B9E0-5153-478D-A42C-DCE7C5E23EA6}" srcOrd="2" destOrd="0" presId="urn:microsoft.com/office/officeart/2018/2/layout/IconLabelList"/>
    <dgm:cxn modelId="{7A84065B-26D0-457D-8A60-5A133E55D5D9}" type="presParOf" srcId="{BE98661F-8CDF-41E0-A0D9-47B2EDE57A8F}" destId="{09452E32-1F45-40E8-BD93-30A057477146}" srcOrd="3" destOrd="0" presId="urn:microsoft.com/office/officeart/2018/2/layout/IconLabelList"/>
    <dgm:cxn modelId="{10141816-6C16-4DBC-B22A-5B747CF3E12F}" type="presParOf" srcId="{BE98661F-8CDF-41E0-A0D9-47B2EDE57A8F}" destId="{50897F89-31FD-4008-82B8-42234CDE7926}" srcOrd="4" destOrd="0" presId="urn:microsoft.com/office/officeart/2018/2/layout/IconLabelList"/>
    <dgm:cxn modelId="{CBFEC0F4-9CB3-4D49-B8A7-2120933F5026}" type="presParOf" srcId="{50897F89-31FD-4008-82B8-42234CDE7926}" destId="{6F8EC206-F398-40AF-B786-1674BB7D0424}" srcOrd="0" destOrd="0" presId="urn:microsoft.com/office/officeart/2018/2/layout/IconLabelList"/>
    <dgm:cxn modelId="{F751D9E7-D7EE-47A9-900E-1A33758AE4D9}" type="presParOf" srcId="{50897F89-31FD-4008-82B8-42234CDE7926}" destId="{0FB5E868-C07B-42D3-AADE-E78233E928ED}" srcOrd="1" destOrd="0" presId="urn:microsoft.com/office/officeart/2018/2/layout/IconLabelList"/>
    <dgm:cxn modelId="{0EC75DE2-345E-4553-935F-60030881E00E}" type="presParOf" srcId="{50897F89-31FD-4008-82B8-42234CDE7926}" destId="{F970089D-4B30-49B4-A345-6D6A217C9D01}" srcOrd="2" destOrd="0" presId="urn:microsoft.com/office/officeart/2018/2/layout/IconLabelList"/>
    <dgm:cxn modelId="{33AA0CED-51E8-4996-B3D4-D9B713C6DB73}" type="presParOf" srcId="{BE98661F-8CDF-41E0-A0D9-47B2EDE57A8F}" destId="{8A7861CD-4938-4340-A943-4CBFB932A7AF}" srcOrd="5" destOrd="0" presId="urn:microsoft.com/office/officeart/2018/2/layout/IconLabelList"/>
    <dgm:cxn modelId="{38176FAE-F270-4194-A413-A74E530DCBA2}" type="presParOf" srcId="{BE98661F-8CDF-41E0-A0D9-47B2EDE57A8F}" destId="{926E0BA0-71B1-4B2F-8B1A-CDF16A854A09}" srcOrd="6" destOrd="0" presId="urn:microsoft.com/office/officeart/2018/2/layout/IconLabelList"/>
    <dgm:cxn modelId="{A74C1865-A9C4-4A45-BBAE-EBF8A6197881}" type="presParOf" srcId="{926E0BA0-71B1-4B2F-8B1A-CDF16A854A09}" destId="{B16F1946-6487-450E-AFA0-E3ACF4549BC9}" srcOrd="0" destOrd="0" presId="urn:microsoft.com/office/officeart/2018/2/layout/IconLabelList"/>
    <dgm:cxn modelId="{200194A5-11D7-439C-8704-D31BEC3EACDA}" type="presParOf" srcId="{926E0BA0-71B1-4B2F-8B1A-CDF16A854A09}" destId="{3A97C43F-5336-4650-A22E-E2FEBEE1060E}" srcOrd="1" destOrd="0" presId="urn:microsoft.com/office/officeart/2018/2/layout/IconLabelList"/>
    <dgm:cxn modelId="{D67A0914-8627-46F5-956C-E4BE626C01E7}" type="presParOf" srcId="{926E0BA0-71B1-4B2F-8B1A-CDF16A854A09}" destId="{8A79D9F6-FC51-4655-84F1-648FA820B848}" srcOrd="2" destOrd="0" presId="urn:microsoft.com/office/officeart/2018/2/layout/IconLabelList"/>
    <dgm:cxn modelId="{0050C5B6-CAA0-49B6-9887-110C72FE82D1}" type="presParOf" srcId="{BE98661F-8CDF-41E0-A0D9-47B2EDE57A8F}" destId="{9D7481CA-DC5C-4749-BB02-2AF5FD3D2403}" srcOrd="7" destOrd="0" presId="urn:microsoft.com/office/officeart/2018/2/layout/IconLabelList"/>
    <dgm:cxn modelId="{2B3F08E3-318D-4D3B-A125-F530FD18BABD}" type="presParOf" srcId="{BE98661F-8CDF-41E0-A0D9-47B2EDE57A8F}" destId="{D641CB79-08A5-4D9D-B88D-BE826CB4F156}" srcOrd="8" destOrd="0" presId="urn:microsoft.com/office/officeart/2018/2/layout/IconLabelList"/>
    <dgm:cxn modelId="{84619E62-7F50-4D68-9A46-B80FB6EB69AA}" type="presParOf" srcId="{D641CB79-08A5-4D9D-B88D-BE826CB4F156}" destId="{1E51479B-1D11-4DCF-82BF-D3733BEA02EF}" srcOrd="0" destOrd="0" presId="urn:microsoft.com/office/officeart/2018/2/layout/IconLabelList"/>
    <dgm:cxn modelId="{9C9F8AE2-3E6E-4A5B-A45F-2B4D15BC2FF5}" type="presParOf" srcId="{D641CB79-08A5-4D9D-B88D-BE826CB4F156}" destId="{553E3E40-1542-4918-ABB0-DF168F981B18}" srcOrd="1" destOrd="0" presId="urn:microsoft.com/office/officeart/2018/2/layout/IconLabelList"/>
    <dgm:cxn modelId="{4812E5C6-A0C1-401B-9B4B-2AEB16795BDF}" type="presParOf" srcId="{D641CB79-08A5-4D9D-B88D-BE826CB4F156}" destId="{98DB5EB3-34B7-441C-91CB-7A0A42CB18C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282"/>
          <a:ext cx="10334866" cy="857276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kern="1200" dirty="0" err="1"/>
            <a:t>NextGenerationEU</a:t>
          </a:r>
          <a:r>
            <a:rPr lang="it-IT" sz="2400" i="0" kern="1200" dirty="0"/>
            <a:t> (NGEU) ed il Dispositivo per la ripresa e resilienza (RRF) per il 2021-26 . Il PNRR «ITALIA DOMANI»</a:t>
          </a:r>
          <a:endParaRPr lang="it-IT" sz="2400" i="0" kern="1200" dirty="0">
            <a:latin typeface="Garamond" panose="02020404030301010803" pitchFamily="18" charset="0"/>
          </a:endParaRPr>
        </a:p>
      </dsp:txBody>
      <dsp:txXfrm>
        <a:off x="41849" y="42131"/>
        <a:ext cx="10251168" cy="77357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786"/>
          <a:ext cx="10268778" cy="80501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kern="1200" dirty="0">
              <a:latin typeface="Garamond" panose="02020404030301010803" pitchFamily="18" charset="0"/>
            </a:rPr>
            <a:t>DOVE SIAMO</a:t>
          </a:r>
        </a:p>
      </dsp:txBody>
      <dsp:txXfrm>
        <a:off x="39297" y="40083"/>
        <a:ext cx="10190184" cy="72641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83CED-870F-C740-AD02-0331EDC8D8BC}">
      <dsp:nvSpPr>
        <dsp:cNvPr id="0" name=""/>
        <dsp:cNvSpPr/>
      </dsp:nvSpPr>
      <dsp:spPr>
        <a:xfrm>
          <a:off x="7010215" y="1475825"/>
          <a:ext cx="91440" cy="6756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56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D8DC54-D2BD-5B4B-8AC2-F0FDFCADF62C}">
      <dsp:nvSpPr>
        <dsp:cNvPr id="0" name=""/>
        <dsp:cNvSpPr/>
      </dsp:nvSpPr>
      <dsp:spPr>
        <a:xfrm>
          <a:off x="3054757" y="551"/>
          <a:ext cx="2323265" cy="14752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0B39DB-2228-344F-B3A1-DF185849C8E4}">
      <dsp:nvSpPr>
        <dsp:cNvPr id="0" name=""/>
        <dsp:cNvSpPr/>
      </dsp:nvSpPr>
      <dsp:spPr>
        <a:xfrm>
          <a:off x="3312897" y="245785"/>
          <a:ext cx="2323265" cy="1475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i="0" kern="1200" baseline="0" dirty="0"/>
            <a:t>Riforme Amministrative e Legislative</a:t>
          </a:r>
          <a:r>
            <a:rPr lang="it-IT" sz="1700" b="0" i="0" kern="1200" baseline="0" dirty="0"/>
            <a:t>. Misure di semplificazione c.d. orizzontali</a:t>
          </a:r>
          <a:endParaRPr lang="en-US" sz="1700" kern="1200" dirty="0"/>
        </a:p>
      </dsp:txBody>
      <dsp:txXfrm>
        <a:off x="3356106" y="288994"/>
        <a:ext cx="2236847" cy="1388855"/>
      </dsp:txXfrm>
    </dsp:sp>
    <dsp:sp modelId="{3D663752-C4A5-7C46-9366-73E08301663D}">
      <dsp:nvSpPr>
        <dsp:cNvPr id="0" name=""/>
        <dsp:cNvSpPr/>
      </dsp:nvSpPr>
      <dsp:spPr>
        <a:xfrm>
          <a:off x="5894303" y="551"/>
          <a:ext cx="2323265" cy="14752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8F84A1-177E-7F40-ABA0-5C21DA442A12}">
      <dsp:nvSpPr>
        <dsp:cNvPr id="0" name=""/>
        <dsp:cNvSpPr/>
      </dsp:nvSpPr>
      <dsp:spPr>
        <a:xfrm>
          <a:off x="6152443" y="245785"/>
          <a:ext cx="2323265" cy="1475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i="0" kern="1200" baseline="0" dirty="0"/>
            <a:t>Stato di attuazione degli Investimenti</a:t>
          </a:r>
          <a:endParaRPr lang="en-US" sz="1700" kern="1200" dirty="0"/>
        </a:p>
      </dsp:txBody>
      <dsp:txXfrm>
        <a:off x="6195652" y="288994"/>
        <a:ext cx="2236847" cy="1388855"/>
      </dsp:txXfrm>
    </dsp:sp>
    <dsp:sp modelId="{B94CC961-FF3E-494B-B3B9-B19AF2C583A1}">
      <dsp:nvSpPr>
        <dsp:cNvPr id="0" name=""/>
        <dsp:cNvSpPr/>
      </dsp:nvSpPr>
      <dsp:spPr>
        <a:xfrm>
          <a:off x="5894303" y="2151508"/>
          <a:ext cx="2323265" cy="14752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366352-99E2-F840-8932-CAC33C82B2BA}">
      <dsp:nvSpPr>
        <dsp:cNvPr id="0" name=""/>
        <dsp:cNvSpPr/>
      </dsp:nvSpPr>
      <dsp:spPr>
        <a:xfrm>
          <a:off x="6152443" y="2396741"/>
          <a:ext cx="2323265" cy="1475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/>
            <a:t>MODIFICHE AL PNRR PER ATTUAZIONE REPOWER EU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700" kern="1200" dirty="0"/>
        </a:p>
      </dsp:txBody>
      <dsp:txXfrm>
        <a:off x="6195652" y="2439950"/>
        <a:ext cx="2236847" cy="138885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786"/>
          <a:ext cx="10268778" cy="80501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kern="1200" dirty="0"/>
            <a:t>Avanzamento Finanziario PNRR (fonte MEF)</a:t>
          </a:r>
          <a:endParaRPr lang="it-IT" sz="2400" i="0" kern="1200" dirty="0">
            <a:latin typeface="Garamond" panose="02020404030301010803" pitchFamily="18" charset="0"/>
          </a:endParaRPr>
        </a:p>
      </dsp:txBody>
      <dsp:txXfrm>
        <a:off x="39297" y="40083"/>
        <a:ext cx="10190184" cy="72641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F055BA-EE73-F24F-8DB6-7AA1F5356C19}">
      <dsp:nvSpPr>
        <dsp:cNvPr id="0" name=""/>
        <dsp:cNvSpPr/>
      </dsp:nvSpPr>
      <dsp:spPr>
        <a:xfrm>
          <a:off x="3378" y="1043195"/>
          <a:ext cx="2411939" cy="15315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34A706-47A3-124B-B0F2-EEBE63B98A59}">
      <dsp:nvSpPr>
        <dsp:cNvPr id="0" name=""/>
        <dsp:cNvSpPr/>
      </dsp:nvSpPr>
      <dsp:spPr>
        <a:xfrm>
          <a:off x="271371" y="1297789"/>
          <a:ext cx="2411939" cy="1531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0" i="0" kern="1200" baseline="0" dirty="0"/>
            <a:t>A fronte di una erogazione della UE all’Italia di 66,9 miliardi di €, al 31 dicembre 2022 risultano spese sostenute per 24,48 miliardi di euro</a:t>
          </a:r>
          <a:endParaRPr lang="en-US" sz="1500" kern="1200" dirty="0"/>
        </a:p>
      </dsp:txBody>
      <dsp:txXfrm>
        <a:off x="316229" y="1342647"/>
        <a:ext cx="2322223" cy="1441865"/>
      </dsp:txXfrm>
    </dsp:sp>
    <dsp:sp modelId="{3BD8DC54-D2BD-5B4B-8AC2-F0FDFCADF62C}">
      <dsp:nvSpPr>
        <dsp:cNvPr id="0" name=""/>
        <dsp:cNvSpPr/>
      </dsp:nvSpPr>
      <dsp:spPr>
        <a:xfrm>
          <a:off x="2951303" y="1043195"/>
          <a:ext cx="2411939" cy="15315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0B39DB-2228-344F-B3A1-DF185849C8E4}">
      <dsp:nvSpPr>
        <dsp:cNvPr id="0" name=""/>
        <dsp:cNvSpPr/>
      </dsp:nvSpPr>
      <dsp:spPr>
        <a:xfrm>
          <a:off x="3219297" y="1297789"/>
          <a:ext cx="2411939" cy="1531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0" i="0" kern="1200" baseline="0"/>
            <a:t>Al 28 febbraio 2023 spese pari a 25,74 miliardi di €</a:t>
          </a:r>
          <a:endParaRPr lang="en-US" sz="1500" kern="1200"/>
        </a:p>
      </dsp:txBody>
      <dsp:txXfrm>
        <a:off x="3264155" y="1342647"/>
        <a:ext cx="2322223" cy="1441865"/>
      </dsp:txXfrm>
    </dsp:sp>
    <dsp:sp modelId="{3D663752-C4A5-7C46-9366-73E08301663D}">
      <dsp:nvSpPr>
        <dsp:cNvPr id="0" name=""/>
        <dsp:cNvSpPr/>
      </dsp:nvSpPr>
      <dsp:spPr>
        <a:xfrm>
          <a:off x="5899229" y="1043195"/>
          <a:ext cx="2411939" cy="15315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8F84A1-177E-7F40-ABA0-5C21DA442A12}">
      <dsp:nvSpPr>
        <dsp:cNvPr id="0" name=""/>
        <dsp:cNvSpPr/>
      </dsp:nvSpPr>
      <dsp:spPr>
        <a:xfrm>
          <a:off x="6167222" y="1297789"/>
          <a:ext cx="2411939" cy="1531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i="0" kern="1200" baseline="0"/>
            <a:t>Le spese sostenute sono pari al 13,44% del totale</a:t>
          </a:r>
          <a:endParaRPr lang="en-US" sz="1500" kern="1200"/>
        </a:p>
      </dsp:txBody>
      <dsp:txXfrm>
        <a:off x="6212080" y="1342647"/>
        <a:ext cx="2322223" cy="1441865"/>
      </dsp:txXfrm>
    </dsp:sp>
    <dsp:sp modelId="{4DB7B32C-E357-0C45-8C60-408B55D34A22}">
      <dsp:nvSpPr>
        <dsp:cNvPr id="0" name=""/>
        <dsp:cNvSpPr/>
      </dsp:nvSpPr>
      <dsp:spPr>
        <a:xfrm>
          <a:off x="8847155" y="1043195"/>
          <a:ext cx="2411939" cy="15315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8438BA-9B17-4E4C-AEFC-DAA0CE2C2B0C}">
      <dsp:nvSpPr>
        <dsp:cNvPr id="0" name=""/>
        <dsp:cNvSpPr/>
      </dsp:nvSpPr>
      <dsp:spPr>
        <a:xfrm>
          <a:off x="9115148" y="1297789"/>
          <a:ext cx="2411939" cy="15315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0" i="0" kern="1200" baseline="0" dirty="0"/>
            <a:t>Le principali spese hanno riguardato gli investimenti legati al sisma bonus ed ecobonus, ed alle spese per infrastrutture (ferroviarie)</a:t>
          </a:r>
          <a:endParaRPr lang="en-US" sz="1500" kern="1200" dirty="0"/>
        </a:p>
      </dsp:txBody>
      <dsp:txXfrm>
        <a:off x="9160006" y="1342647"/>
        <a:ext cx="2322223" cy="144186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0"/>
          <a:ext cx="10268778" cy="80501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u="none" kern="1200" dirty="0"/>
            <a:t>I 3 principali Ministeri</a:t>
          </a:r>
          <a:endParaRPr lang="it-IT" sz="2400" i="0" u="none" kern="1200" dirty="0">
            <a:latin typeface="Garamond" panose="02020404030301010803" pitchFamily="18" charset="0"/>
          </a:endParaRPr>
        </a:p>
      </dsp:txBody>
      <dsp:txXfrm>
        <a:off x="39297" y="39297"/>
        <a:ext cx="10190184" cy="72641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00D2BE-76B7-3547-8BC7-0002F3DC19F9}">
      <dsp:nvSpPr>
        <dsp:cNvPr id="0" name=""/>
        <dsp:cNvSpPr/>
      </dsp:nvSpPr>
      <dsp:spPr>
        <a:xfrm>
          <a:off x="10078" y="1032555"/>
          <a:ext cx="3012433" cy="18074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i="0" kern="1200" baseline="0" dirty="0">
              <a:solidFill>
                <a:schemeClr val="accent2">
                  <a:lumMod val="20000"/>
                  <a:lumOff val="80000"/>
                </a:schemeClr>
              </a:solidFill>
            </a:rPr>
            <a:t>Ministero delle Infrastrutture e dei Trasporti </a:t>
          </a:r>
          <a:r>
            <a:rPr lang="it-IT" sz="1800" b="0" i="0" kern="1200" baseline="0" dirty="0"/>
            <a:t>gestisce 39 miliardi di € del Piano (ha registrato un livello di spesa del 12%)</a:t>
          </a:r>
          <a:endParaRPr lang="en-US" sz="1800" kern="1200" dirty="0"/>
        </a:p>
      </dsp:txBody>
      <dsp:txXfrm>
        <a:off x="63017" y="1085494"/>
        <a:ext cx="2906555" cy="1701581"/>
      </dsp:txXfrm>
    </dsp:sp>
    <dsp:sp modelId="{B799D1E2-ADB9-8046-BB8C-C8262FF56045}">
      <dsp:nvSpPr>
        <dsp:cNvPr id="0" name=""/>
        <dsp:cNvSpPr/>
      </dsp:nvSpPr>
      <dsp:spPr>
        <a:xfrm>
          <a:off x="3287606" y="1562743"/>
          <a:ext cx="638635" cy="7470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3287606" y="1712160"/>
        <a:ext cx="447045" cy="448249"/>
      </dsp:txXfrm>
    </dsp:sp>
    <dsp:sp modelId="{EE1A2E97-AEC8-094A-B621-3DBC16292465}">
      <dsp:nvSpPr>
        <dsp:cNvPr id="0" name=""/>
        <dsp:cNvSpPr/>
      </dsp:nvSpPr>
      <dsp:spPr>
        <a:xfrm>
          <a:off x="4227485" y="1032555"/>
          <a:ext cx="3012433" cy="18074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i="0" kern="1200" baseline="0" dirty="0">
              <a:solidFill>
                <a:schemeClr val="accent2">
                  <a:lumMod val="20000"/>
                  <a:lumOff val="80000"/>
                </a:schemeClr>
              </a:solidFill>
            </a:rPr>
            <a:t>Ministero dell’Ambiente e della Sicurezza Energetica </a:t>
          </a:r>
          <a:r>
            <a:rPr lang="it-IT" sz="1800" b="0" i="0" kern="1200" baseline="0" dirty="0"/>
            <a:t>è responsabile di 34 miliardi di € ed ha speso circa il 25% (grazie ai bonus)</a:t>
          </a:r>
          <a:endParaRPr lang="en-US" sz="1800" kern="1200" dirty="0"/>
        </a:p>
      </dsp:txBody>
      <dsp:txXfrm>
        <a:off x="4280424" y="1085494"/>
        <a:ext cx="2906555" cy="1701581"/>
      </dsp:txXfrm>
    </dsp:sp>
    <dsp:sp modelId="{3579F8E1-6205-A644-A288-C08C82FD976D}">
      <dsp:nvSpPr>
        <dsp:cNvPr id="0" name=""/>
        <dsp:cNvSpPr/>
      </dsp:nvSpPr>
      <dsp:spPr>
        <a:xfrm>
          <a:off x="7505012" y="1562743"/>
          <a:ext cx="638635" cy="74708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7505012" y="1712160"/>
        <a:ext cx="447045" cy="448249"/>
      </dsp:txXfrm>
    </dsp:sp>
    <dsp:sp modelId="{3467F027-8B65-284E-A59E-14A462E9CCD5}">
      <dsp:nvSpPr>
        <dsp:cNvPr id="0" name=""/>
        <dsp:cNvSpPr/>
      </dsp:nvSpPr>
      <dsp:spPr>
        <a:xfrm>
          <a:off x="8444891" y="1032555"/>
          <a:ext cx="3012433" cy="18074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i="0" kern="1200" baseline="0" dirty="0">
              <a:solidFill>
                <a:schemeClr val="accent2">
                  <a:lumMod val="20000"/>
                  <a:lumOff val="80000"/>
                </a:schemeClr>
              </a:solidFill>
            </a:rPr>
            <a:t>Ministero delle Imprese e del Made in </a:t>
          </a:r>
          <a:r>
            <a:rPr lang="it-IT" sz="1800" b="1" i="0" kern="1200" baseline="0" dirty="0" err="1">
              <a:solidFill>
                <a:schemeClr val="accent2">
                  <a:lumMod val="20000"/>
                  <a:lumOff val="80000"/>
                </a:schemeClr>
              </a:solidFill>
            </a:rPr>
            <a:t>Italy</a:t>
          </a:r>
          <a:r>
            <a:rPr lang="it-IT" sz="1800" b="1" i="0" kern="1200" baseline="0" dirty="0"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r>
            <a:rPr lang="it-IT" sz="1800" b="0" i="0" kern="1200" baseline="0" dirty="0"/>
            <a:t>con il 10% del totale delle risorse del Piano ha raggiunto circa il 33% della spesa (crediti di imposta)</a:t>
          </a:r>
          <a:endParaRPr lang="en-US" sz="1800" kern="1200" dirty="0"/>
        </a:p>
      </dsp:txBody>
      <dsp:txXfrm>
        <a:off x="8497830" y="1085494"/>
        <a:ext cx="2906555" cy="170158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0"/>
          <a:ext cx="10268778" cy="80501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kern="1200" dirty="0">
              <a:latin typeface="+mn-lt"/>
            </a:rPr>
            <a:t>Lavori Pubblici</a:t>
          </a:r>
        </a:p>
      </dsp:txBody>
      <dsp:txXfrm>
        <a:off x="39297" y="39297"/>
        <a:ext cx="10190184" cy="72641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0E60C-5632-4E97-A5FA-05D34A9D02B2}">
      <dsp:nvSpPr>
        <dsp:cNvPr id="0" name=""/>
        <dsp:cNvSpPr/>
      </dsp:nvSpPr>
      <dsp:spPr>
        <a:xfrm>
          <a:off x="0" y="376"/>
          <a:ext cx="10276250" cy="8800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0BDD04-25CE-4055-88FD-24D7F39D985C}">
      <dsp:nvSpPr>
        <dsp:cNvPr id="0" name=""/>
        <dsp:cNvSpPr/>
      </dsp:nvSpPr>
      <dsp:spPr>
        <a:xfrm>
          <a:off x="266207" y="198381"/>
          <a:ext cx="484014" cy="484014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C2CD80-FE4D-46B9-A1A8-D941862081C6}">
      <dsp:nvSpPr>
        <dsp:cNvPr id="0" name=""/>
        <dsp:cNvSpPr/>
      </dsp:nvSpPr>
      <dsp:spPr>
        <a:xfrm>
          <a:off x="1016429" y="376"/>
          <a:ext cx="9259820" cy="880025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136" tIns="93136" rIns="93136" bIns="93136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i="0" kern="1200" baseline="0"/>
            <a:t>Il Totale di realizzazione di lavori pubblici è pari a </a:t>
          </a:r>
          <a:r>
            <a:rPr lang="it-IT" sz="2200" b="1" i="0" kern="1200" baseline="0"/>
            <a:t>91,056 miliardi di € </a:t>
          </a:r>
          <a:r>
            <a:rPr lang="it-IT" sz="2200" b="0" i="0" kern="1200" baseline="0"/>
            <a:t>di cui 43,13 miliardi di € sono in capo agli Enti pubblici territoriali</a:t>
          </a:r>
          <a:endParaRPr lang="en-US" sz="2200" kern="1200"/>
        </a:p>
      </dsp:txBody>
      <dsp:txXfrm>
        <a:off x="1016429" y="376"/>
        <a:ext cx="9259820" cy="880025"/>
      </dsp:txXfrm>
    </dsp:sp>
    <dsp:sp modelId="{20318E9E-D444-4AC0-BD07-060011419C45}">
      <dsp:nvSpPr>
        <dsp:cNvPr id="0" name=""/>
        <dsp:cNvSpPr/>
      </dsp:nvSpPr>
      <dsp:spPr>
        <a:xfrm>
          <a:off x="0" y="1100408"/>
          <a:ext cx="10276250" cy="8800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CFFAAB-3FCE-4C2A-B8D6-ED1CC41B1654}">
      <dsp:nvSpPr>
        <dsp:cNvPr id="0" name=""/>
        <dsp:cNvSpPr/>
      </dsp:nvSpPr>
      <dsp:spPr>
        <a:xfrm>
          <a:off x="266207" y="1298414"/>
          <a:ext cx="484014" cy="484014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E7D58D-BE9C-4693-9550-DE80D2274CE5}">
      <dsp:nvSpPr>
        <dsp:cNvPr id="0" name=""/>
        <dsp:cNvSpPr/>
      </dsp:nvSpPr>
      <dsp:spPr>
        <a:xfrm>
          <a:off x="1016429" y="1100408"/>
          <a:ext cx="9259820" cy="880025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136" tIns="93136" rIns="93136" bIns="93136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i="0" kern="1200" baseline="0"/>
            <a:t>Al 31 dicembre 2022 è stata sostenuta una spesa pari a </a:t>
          </a:r>
          <a:r>
            <a:rPr lang="it-IT" sz="2200" b="1" i="0" kern="1200" baseline="0"/>
            <a:t>7,1 miliardi di € di cui 4,1 realizzata da RFI</a:t>
          </a:r>
          <a:endParaRPr lang="en-US" sz="2200" kern="1200"/>
        </a:p>
      </dsp:txBody>
      <dsp:txXfrm>
        <a:off x="1016429" y="1100408"/>
        <a:ext cx="9259820" cy="880025"/>
      </dsp:txXfrm>
    </dsp:sp>
    <dsp:sp modelId="{5DF40F84-9ABA-46AB-8737-C2708805CA53}">
      <dsp:nvSpPr>
        <dsp:cNvPr id="0" name=""/>
        <dsp:cNvSpPr/>
      </dsp:nvSpPr>
      <dsp:spPr>
        <a:xfrm>
          <a:off x="0" y="2200440"/>
          <a:ext cx="10276250" cy="8800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B0504E-B784-47DF-9D21-66CA36FF83B2}">
      <dsp:nvSpPr>
        <dsp:cNvPr id="0" name=""/>
        <dsp:cNvSpPr/>
      </dsp:nvSpPr>
      <dsp:spPr>
        <a:xfrm>
          <a:off x="266207" y="2398446"/>
          <a:ext cx="484014" cy="484014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E08520-2E67-409E-B08F-FA013F004C41}">
      <dsp:nvSpPr>
        <dsp:cNvPr id="0" name=""/>
        <dsp:cNvSpPr/>
      </dsp:nvSpPr>
      <dsp:spPr>
        <a:xfrm>
          <a:off x="1016429" y="2200440"/>
          <a:ext cx="9259820" cy="880025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136" tIns="93136" rIns="93136" bIns="93136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i="0" kern="1200" baseline="0"/>
            <a:t>C’è una quota di 6,4 miliardi di € riservati alle imprese relativi principalmente al piano banda larga</a:t>
          </a:r>
          <a:endParaRPr lang="en-US" sz="2200" kern="1200" dirty="0"/>
        </a:p>
      </dsp:txBody>
      <dsp:txXfrm>
        <a:off x="1016429" y="2200440"/>
        <a:ext cx="9259820" cy="88002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786"/>
          <a:ext cx="10268778" cy="80501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kern="1200" dirty="0"/>
            <a:t>Quota risorse assegnate Mezzogiorno: una  sfida anche per la cooperazione</a:t>
          </a:r>
          <a:endParaRPr lang="it-IT" sz="2400" i="0" kern="1200" dirty="0">
            <a:latin typeface="Garamond" panose="02020404030301010803" pitchFamily="18" charset="0"/>
          </a:endParaRPr>
        </a:p>
      </dsp:txBody>
      <dsp:txXfrm>
        <a:off x="39297" y="40083"/>
        <a:ext cx="10190184" cy="72641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786"/>
          <a:ext cx="10268778" cy="80501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kern="1200" dirty="0"/>
            <a:t>PNRR+PNC+COESIONE 2021-27</a:t>
          </a:r>
          <a:endParaRPr lang="it-IT" sz="2400" i="0" kern="1200" dirty="0">
            <a:latin typeface="Garamond" panose="02020404030301010803" pitchFamily="18" charset="0"/>
          </a:endParaRPr>
        </a:p>
      </dsp:txBody>
      <dsp:txXfrm>
        <a:off x="39297" y="40083"/>
        <a:ext cx="10190184" cy="7264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C391A-3099-7F40-AE35-D2E020D65BFD}">
      <dsp:nvSpPr>
        <dsp:cNvPr id="0" name=""/>
        <dsp:cNvSpPr/>
      </dsp:nvSpPr>
      <dsp:spPr>
        <a:xfrm>
          <a:off x="322751" y="1154"/>
          <a:ext cx="2958741" cy="2921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A040BB-40A8-E841-9418-E264493EE6F7}">
      <dsp:nvSpPr>
        <dsp:cNvPr id="0" name=""/>
        <dsp:cNvSpPr/>
      </dsp:nvSpPr>
      <dsp:spPr>
        <a:xfrm>
          <a:off x="651500" y="313466"/>
          <a:ext cx="2958741" cy="2921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0" i="0" kern="1200" baseline="0" dirty="0"/>
            <a:t>Un grande Piano di rilancio dell’economia europea dopo la crisi economico e sociale prodotta dalla Pandemia Covid-19 con risorse cospicue pari a 750 miliardi di €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0" i="0" kern="1200" baseline="0" dirty="0"/>
            <a:t>Per la prima volta l’Europa si è dotata di uno strumento «a debito» per sostenere la crescita e la ripresa</a:t>
          </a:r>
          <a:endParaRPr lang="en-US" sz="1600" kern="1200" dirty="0"/>
        </a:p>
      </dsp:txBody>
      <dsp:txXfrm>
        <a:off x="737065" y="399031"/>
        <a:ext cx="2787611" cy="2750273"/>
      </dsp:txXfrm>
    </dsp:sp>
    <dsp:sp modelId="{046CAF81-AE23-3444-9AE6-7BD3A184EC82}">
      <dsp:nvSpPr>
        <dsp:cNvPr id="0" name=""/>
        <dsp:cNvSpPr/>
      </dsp:nvSpPr>
      <dsp:spPr>
        <a:xfrm>
          <a:off x="3938991" y="1154"/>
          <a:ext cx="2958741" cy="1878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C1B219-13CC-424F-9F32-6986A032DA49}">
      <dsp:nvSpPr>
        <dsp:cNvPr id="0" name=""/>
        <dsp:cNvSpPr/>
      </dsp:nvSpPr>
      <dsp:spPr>
        <a:xfrm>
          <a:off x="4267740" y="313466"/>
          <a:ext cx="2958741" cy="1878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0" i="0" kern="1200" baseline="0"/>
            <a:t>Il Dispositivo RRF raccoglie fondi mediante prestiti contratti sui mercati dei capitali, emettendo obbligazioni a nome della UE e ponendo a garanzia il bilancio comune</a:t>
          </a:r>
          <a:endParaRPr lang="en-US" sz="1600" kern="1200"/>
        </a:p>
      </dsp:txBody>
      <dsp:txXfrm>
        <a:off x="4322768" y="368494"/>
        <a:ext cx="2848685" cy="1768744"/>
      </dsp:txXfrm>
    </dsp:sp>
    <dsp:sp modelId="{9494FD1E-D509-8447-8D23-25089313A5EF}">
      <dsp:nvSpPr>
        <dsp:cNvPr id="0" name=""/>
        <dsp:cNvSpPr/>
      </dsp:nvSpPr>
      <dsp:spPr>
        <a:xfrm>
          <a:off x="7555230" y="1154"/>
          <a:ext cx="2958741" cy="34853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15759A-8A8A-B94E-A1BF-9ABCD54AB45E}">
      <dsp:nvSpPr>
        <dsp:cNvPr id="0" name=""/>
        <dsp:cNvSpPr/>
      </dsp:nvSpPr>
      <dsp:spPr>
        <a:xfrm>
          <a:off x="7883979" y="313466"/>
          <a:ext cx="2958741" cy="34853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0" i="0" kern="1200" baseline="0" dirty="0"/>
            <a:t>«ITALIA DOMANI» è il programma di riforme ed investimenti per il periodo 2021-26 dell’Italia (approvato luglio 2021) e Prevede 132 investimenti e 63 Riforme cui corrispondo 191,5 miliardi di € di RRF di cui 68,9 in sovvenzioni ed i restanti in prestiti</a:t>
          </a:r>
          <a:endParaRPr lang="en-US" sz="1600" kern="1200" dirty="0"/>
        </a:p>
      </dsp:txBody>
      <dsp:txXfrm>
        <a:off x="7970638" y="400125"/>
        <a:ext cx="2785423" cy="331206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11D481-CE01-4872-B981-FD206FBFA729}">
      <dsp:nvSpPr>
        <dsp:cNvPr id="0" name=""/>
        <dsp:cNvSpPr/>
      </dsp:nvSpPr>
      <dsp:spPr>
        <a:xfrm>
          <a:off x="868979" y="587268"/>
          <a:ext cx="1259578" cy="125957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73692C-A08B-4610-83C3-A1802EC4F9C8}">
      <dsp:nvSpPr>
        <dsp:cNvPr id="0" name=""/>
        <dsp:cNvSpPr/>
      </dsp:nvSpPr>
      <dsp:spPr>
        <a:xfrm>
          <a:off x="1137414" y="855703"/>
          <a:ext cx="722708" cy="72270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366B4-9096-4031-9EF1-605C9C073572}">
      <dsp:nvSpPr>
        <dsp:cNvPr id="0" name=""/>
        <dsp:cNvSpPr/>
      </dsp:nvSpPr>
      <dsp:spPr>
        <a:xfrm>
          <a:off x="466327" y="2239175"/>
          <a:ext cx="2064882" cy="19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it-IT" sz="1800" kern="1200" dirty="0"/>
            <a:t>Il PNRR 191,5 miliardi di €</a:t>
          </a:r>
          <a:endParaRPr lang="en-US" sz="1800" kern="1200" dirty="0"/>
        </a:p>
      </dsp:txBody>
      <dsp:txXfrm>
        <a:off x="466327" y="2239175"/>
        <a:ext cx="2064882" cy="1980000"/>
      </dsp:txXfrm>
    </dsp:sp>
    <dsp:sp modelId="{D12106AD-8D8B-4579-84C9-28903E4D4854}">
      <dsp:nvSpPr>
        <dsp:cNvPr id="0" name=""/>
        <dsp:cNvSpPr/>
      </dsp:nvSpPr>
      <dsp:spPr>
        <a:xfrm>
          <a:off x="3295217" y="587268"/>
          <a:ext cx="1259578" cy="125957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BD082B-C5E3-4486-BCFC-0EB89F00BF9F}">
      <dsp:nvSpPr>
        <dsp:cNvPr id="0" name=""/>
        <dsp:cNvSpPr/>
      </dsp:nvSpPr>
      <dsp:spPr>
        <a:xfrm>
          <a:off x="3563651" y="855703"/>
          <a:ext cx="722708" cy="72270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DEA136-452E-49B6-98DA-F90C61F417C8}">
      <dsp:nvSpPr>
        <dsp:cNvPr id="0" name=""/>
        <dsp:cNvSpPr/>
      </dsp:nvSpPr>
      <dsp:spPr>
        <a:xfrm>
          <a:off x="2892564" y="2239175"/>
          <a:ext cx="2064882" cy="19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it-IT" sz="1800" kern="1200" dirty="0"/>
            <a:t>Il PNC 30,6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it-IT" sz="1800" kern="1200" dirty="0"/>
            <a:t>miliardi di €</a:t>
          </a:r>
          <a:endParaRPr lang="en-US" sz="1800" kern="1200" dirty="0"/>
        </a:p>
      </dsp:txBody>
      <dsp:txXfrm>
        <a:off x="2892564" y="2239175"/>
        <a:ext cx="2064882" cy="1980000"/>
      </dsp:txXfrm>
    </dsp:sp>
    <dsp:sp modelId="{A300EAA1-FD9E-481F-B7C2-4484431193AB}">
      <dsp:nvSpPr>
        <dsp:cNvPr id="0" name=""/>
        <dsp:cNvSpPr/>
      </dsp:nvSpPr>
      <dsp:spPr>
        <a:xfrm>
          <a:off x="5721454" y="587268"/>
          <a:ext cx="1259578" cy="125957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222FBC-1C00-45EA-B94F-181F56A2756A}">
      <dsp:nvSpPr>
        <dsp:cNvPr id="0" name=""/>
        <dsp:cNvSpPr/>
      </dsp:nvSpPr>
      <dsp:spPr>
        <a:xfrm>
          <a:off x="5989889" y="855703"/>
          <a:ext cx="722708" cy="72270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53C65B-3616-4C67-A064-53C9A7598146}">
      <dsp:nvSpPr>
        <dsp:cNvPr id="0" name=""/>
        <dsp:cNvSpPr/>
      </dsp:nvSpPr>
      <dsp:spPr>
        <a:xfrm>
          <a:off x="5318802" y="2239175"/>
          <a:ext cx="2064882" cy="19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it-IT" sz="1800" kern="1200" dirty="0"/>
            <a:t>Coesione 2021-27 pari a 75 miliardi di € (di cui 43,1 miliardi di € sono di fonte UE ed i restanti fondi statali FSC</a:t>
          </a:r>
          <a:r>
            <a:rPr lang="it-IT" sz="1100" kern="1200" dirty="0"/>
            <a:t>)</a:t>
          </a:r>
          <a:endParaRPr lang="en-US" sz="1100" kern="1200" dirty="0"/>
        </a:p>
      </dsp:txBody>
      <dsp:txXfrm>
        <a:off x="5318802" y="2239175"/>
        <a:ext cx="2064882" cy="1980000"/>
      </dsp:txXfrm>
    </dsp:sp>
    <dsp:sp modelId="{D06CCC36-1235-4993-BA51-04196F1810EF}">
      <dsp:nvSpPr>
        <dsp:cNvPr id="0" name=""/>
        <dsp:cNvSpPr/>
      </dsp:nvSpPr>
      <dsp:spPr>
        <a:xfrm>
          <a:off x="8147691" y="587268"/>
          <a:ext cx="1259578" cy="125957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B03A1-9A36-418F-9B76-CDB21CE5AB3B}">
      <dsp:nvSpPr>
        <dsp:cNvPr id="0" name=""/>
        <dsp:cNvSpPr/>
      </dsp:nvSpPr>
      <dsp:spPr>
        <a:xfrm>
          <a:off x="8416126" y="855703"/>
          <a:ext cx="722708" cy="72270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623F26-67ED-4333-89F0-3B8B7393A5F4}">
      <dsp:nvSpPr>
        <dsp:cNvPr id="0" name=""/>
        <dsp:cNvSpPr/>
      </dsp:nvSpPr>
      <dsp:spPr>
        <a:xfrm>
          <a:off x="7745039" y="2239175"/>
          <a:ext cx="2064882" cy="19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it-IT" sz="1800" kern="1200" dirty="0"/>
            <a:t>Totale : 297,1 miliardi di €</a:t>
          </a:r>
          <a:endParaRPr lang="en-US" sz="1800" kern="1200" dirty="0"/>
        </a:p>
      </dsp:txBody>
      <dsp:txXfrm>
        <a:off x="7745039" y="2239175"/>
        <a:ext cx="2064882" cy="198000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786"/>
          <a:ext cx="10268778" cy="80501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0" i="0" kern="1200" dirty="0"/>
            <a:t>3 Relazione sullo stato di attuazione del PNRR</a:t>
          </a:r>
          <a:br>
            <a:rPr lang="it-IT" sz="2400" b="0" i="0" kern="1200" dirty="0"/>
          </a:br>
          <a:r>
            <a:rPr lang="it-IT" sz="2400" b="0" i="0" kern="1200" dirty="0"/>
            <a:t>Profili di attenzione del Piano (ovvero CRITICITA’)</a:t>
          </a:r>
          <a:endParaRPr lang="it-IT" sz="2400" b="0" i="0" kern="1200" dirty="0">
            <a:latin typeface="Garamond" panose="02020404030301010803" pitchFamily="18" charset="0"/>
          </a:endParaRPr>
        </a:p>
      </dsp:txBody>
      <dsp:txXfrm>
        <a:off x="39297" y="40083"/>
        <a:ext cx="10190184" cy="72641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786"/>
          <a:ext cx="10268778" cy="80501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kern="1200" dirty="0"/>
            <a:t>I COMUNI E LE CITTA’ METROPOLITANE: Report di ANCI sullo stato di attuazione del PNRR</a:t>
          </a:r>
          <a:endParaRPr lang="it-IT" sz="2400" i="0" kern="1200" dirty="0">
            <a:latin typeface="Garamond" panose="02020404030301010803" pitchFamily="18" charset="0"/>
          </a:endParaRPr>
        </a:p>
      </dsp:txBody>
      <dsp:txXfrm>
        <a:off x="39297" y="40083"/>
        <a:ext cx="10190184" cy="726419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F0EB3F-DA5C-3540-AC6F-3CCC267B0387}">
      <dsp:nvSpPr>
        <dsp:cNvPr id="0" name=""/>
        <dsp:cNvSpPr/>
      </dsp:nvSpPr>
      <dsp:spPr>
        <a:xfrm>
          <a:off x="7937996" y="1738472"/>
          <a:ext cx="1163761" cy="553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428"/>
              </a:lnTo>
              <a:lnTo>
                <a:pt x="1163761" y="377428"/>
              </a:lnTo>
              <a:lnTo>
                <a:pt x="1163761" y="5538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2A8D64-1FE0-7F4B-A791-E397CB8E20C2}">
      <dsp:nvSpPr>
        <dsp:cNvPr id="0" name=""/>
        <dsp:cNvSpPr/>
      </dsp:nvSpPr>
      <dsp:spPr>
        <a:xfrm>
          <a:off x="6774234" y="1738472"/>
          <a:ext cx="1163761" cy="553844"/>
        </a:xfrm>
        <a:custGeom>
          <a:avLst/>
          <a:gdLst/>
          <a:ahLst/>
          <a:cxnLst/>
          <a:rect l="0" t="0" r="0" b="0"/>
          <a:pathLst>
            <a:path>
              <a:moveTo>
                <a:pt x="1163761" y="0"/>
              </a:moveTo>
              <a:lnTo>
                <a:pt x="1163761" y="377428"/>
              </a:lnTo>
              <a:lnTo>
                <a:pt x="0" y="377428"/>
              </a:lnTo>
              <a:lnTo>
                <a:pt x="0" y="55384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6897A-6EBD-B34F-BD1E-696582FDA655}">
      <dsp:nvSpPr>
        <dsp:cNvPr id="0" name=""/>
        <dsp:cNvSpPr/>
      </dsp:nvSpPr>
      <dsp:spPr>
        <a:xfrm>
          <a:off x="3259" y="529218"/>
          <a:ext cx="1904336" cy="1209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AF44E0-DDC3-254C-B502-5D99C8906E65}">
      <dsp:nvSpPr>
        <dsp:cNvPr id="0" name=""/>
        <dsp:cNvSpPr/>
      </dsp:nvSpPr>
      <dsp:spPr>
        <a:xfrm>
          <a:off x="214852" y="730231"/>
          <a:ext cx="1904336" cy="1209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/>
            <a:t>A febbraio 2023 si contano 84 misure di riparto territoriale per un totale di 72,8 miliardi di € (38% delle risorse complessive)</a:t>
          </a:r>
          <a:endParaRPr lang="en-US" sz="1200" kern="1200"/>
        </a:p>
      </dsp:txBody>
      <dsp:txXfrm>
        <a:off x="250270" y="765649"/>
        <a:ext cx="1833500" cy="1138417"/>
      </dsp:txXfrm>
    </dsp:sp>
    <dsp:sp modelId="{DB33834B-1CEA-F04B-BC2B-F480CF028D50}">
      <dsp:nvSpPr>
        <dsp:cNvPr id="0" name=""/>
        <dsp:cNvSpPr/>
      </dsp:nvSpPr>
      <dsp:spPr>
        <a:xfrm>
          <a:off x="2330781" y="529218"/>
          <a:ext cx="1904336" cy="1209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59D9B-C1F1-D041-9020-1F2818F1EF2A}">
      <dsp:nvSpPr>
        <dsp:cNvPr id="0" name=""/>
        <dsp:cNvSpPr/>
      </dsp:nvSpPr>
      <dsp:spPr>
        <a:xfrm>
          <a:off x="2542374" y="730231"/>
          <a:ext cx="1904336" cy="1209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/>
            <a:t>ANCI ha prodotto un  Report (maggio 2023) riguardante lo stato di attuazione del PNRR di Comuni e Città metropolitane</a:t>
          </a:r>
          <a:endParaRPr lang="it-IT" sz="1200" kern="1200" dirty="0"/>
        </a:p>
      </dsp:txBody>
      <dsp:txXfrm>
        <a:off x="2577792" y="765649"/>
        <a:ext cx="1833500" cy="1138417"/>
      </dsp:txXfrm>
    </dsp:sp>
    <dsp:sp modelId="{7C2EA951-F82B-644B-8EE6-EC81952D024C}">
      <dsp:nvSpPr>
        <dsp:cNvPr id="0" name=""/>
        <dsp:cNvSpPr/>
      </dsp:nvSpPr>
      <dsp:spPr>
        <a:xfrm>
          <a:off x="4658304" y="529218"/>
          <a:ext cx="1904336" cy="1209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89F67-8D2B-A546-974A-546C84040BF5}">
      <dsp:nvSpPr>
        <dsp:cNvPr id="0" name=""/>
        <dsp:cNvSpPr/>
      </dsp:nvSpPr>
      <dsp:spPr>
        <a:xfrm>
          <a:off x="4869897" y="730231"/>
          <a:ext cx="1904336" cy="1209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/>
            <a:t>Il Report ANCI è stato presentato alla Task force della Commissione Europea evidenziando anche le criticità </a:t>
          </a:r>
          <a:endParaRPr lang="it-IT" sz="1200" kern="1200" dirty="0"/>
        </a:p>
      </dsp:txBody>
      <dsp:txXfrm>
        <a:off x="4905315" y="765649"/>
        <a:ext cx="1833500" cy="1138417"/>
      </dsp:txXfrm>
    </dsp:sp>
    <dsp:sp modelId="{CE7CDD85-DE63-4D44-A0F5-F6B2FB980411}">
      <dsp:nvSpPr>
        <dsp:cNvPr id="0" name=""/>
        <dsp:cNvSpPr/>
      </dsp:nvSpPr>
      <dsp:spPr>
        <a:xfrm>
          <a:off x="6985827" y="529218"/>
          <a:ext cx="1904336" cy="1209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9CB215-F88E-8141-883E-53B37145416F}">
      <dsp:nvSpPr>
        <dsp:cNvPr id="0" name=""/>
        <dsp:cNvSpPr/>
      </dsp:nvSpPr>
      <dsp:spPr>
        <a:xfrm>
          <a:off x="7197420" y="730231"/>
          <a:ext cx="1904336" cy="1209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Carenza di personale tecnico ed amministrativo da dedicare all’attuazione dei progetti</a:t>
          </a:r>
          <a:endParaRPr lang="en-US" sz="1200" kern="1200" dirty="0"/>
        </a:p>
      </dsp:txBody>
      <dsp:txXfrm>
        <a:off x="7232838" y="765649"/>
        <a:ext cx="1833500" cy="1138417"/>
      </dsp:txXfrm>
    </dsp:sp>
    <dsp:sp modelId="{BB6F06DC-1DD1-4A4A-9011-4674AD8C34F9}">
      <dsp:nvSpPr>
        <dsp:cNvPr id="0" name=""/>
        <dsp:cNvSpPr/>
      </dsp:nvSpPr>
      <dsp:spPr>
        <a:xfrm>
          <a:off x="5822066" y="2292316"/>
          <a:ext cx="1904336" cy="1209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81CDC4-50C9-594A-A9F2-4459CFBAB8F5}">
      <dsp:nvSpPr>
        <dsp:cNvPr id="0" name=""/>
        <dsp:cNvSpPr/>
      </dsp:nvSpPr>
      <dsp:spPr>
        <a:xfrm>
          <a:off x="6033659" y="2493329"/>
          <a:ext cx="1904336" cy="1209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Circa 50.000 progetti dei Comuni sono collocati in un range tra 0 e 70.000 €</a:t>
          </a:r>
        </a:p>
      </dsp:txBody>
      <dsp:txXfrm>
        <a:off x="6069077" y="2528747"/>
        <a:ext cx="1833500" cy="1138417"/>
      </dsp:txXfrm>
    </dsp:sp>
    <dsp:sp modelId="{8716ECD0-11D6-EF48-8976-D48F47017567}">
      <dsp:nvSpPr>
        <dsp:cNvPr id="0" name=""/>
        <dsp:cNvSpPr/>
      </dsp:nvSpPr>
      <dsp:spPr>
        <a:xfrm>
          <a:off x="8149589" y="2292316"/>
          <a:ext cx="1904336" cy="1209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C8CA8F-958B-7049-BB7E-11979939B6EC}">
      <dsp:nvSpPr>
        <dsp:cNvPr id="0" name=""/>
        <dsp:cNvSpPr/>
      </dsp:nvSpPr>
      <dsp:spPr>
        <a:xfrm>
          <a:off x="8361182" y="2493329"/>
          <a:ext cx="1904336" cy="1209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/>
            <a:t>La frammentazione rischia di essere un limite ?</a:t>
          </a:r>
        </a:p>
      </dsp:txBody>
      <dsp:txXfrm>
        <a:off x="8396600" y="2528747"/>
        <a:ext cx="1833500" cy="1138417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786"/>
          <a:ext cx="10268778" cy="80501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kern="1200" dirty="0" err="1"/>
            <a:t>RePower</a:t>
          </a:r>
          <a:r>
            <a:rPr lang="it-IT" sz="2400" i="0" kern="1200" dirty="0"/>
            <a:t> EU e Revisione PNRR</a:t>
          </a:r>
          <a:endParaRPr lang="it-IT" sz="2400" i="0" kern="1200" dirty="0">
            <a:latin typeface="Garamond" panose="02020404030301010803" pitchFamily="18" charset="0"/>
          </a:endParaRPr>
        </a:p>
      </dsp:txBody>
      <dsp:txXfrm>
        <a:off x="39297" y="40083"/>
        <a:ext cx="10190184" cy="726419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786"/>
          <a:ext cx="10268778" cy="80501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kern="1200" dirty="0">
              <a:latin typeface="Garamond" panose="02020404030301010803" pitchFamily="18" charset="0"/>
            </a:rPr>
            <a:t>LA SFIDA DELLA REVISIONE DEL PNRR E DELL’ATTUAZIONE</a:t>
          </a:r>
        </a:p>
      </dsp:txBody>
      <dsp:txXfrm>
        <a:off x="39297" y="40083"/>
        <a:ext cx="10190184" cy="726419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786"/>
          <a:ext cx="10268778" cy="80501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Il PNRR è «una opportunità» per il Paese</a:t>
          </a:r>
          <a:br>
            <a:rPr lang="it-IT" sz="2400" kern="1200" dirty="0"/>
          </a:br>
          <a:r>
            <a:rPr lang="it-IT" sz="2400" kern="1200" dirty="0"/>
            <a:t>La cooperazione può fare la sua parte</a:t>
          </a:r>
          <a:endParaRPr lang="it-IT" sz="2400" i="1" kern="1200" dirty="0">
            <a:latin typeface="Garamond" panose="02020404030301010803" pitchFamily="18" charset="0"/>
          </a:endParaRPr>
        </a:p>
      </dsp:txBody>
      <dsp:txXfrm>
        <a:off x="39297" y="40083"/>
        <a:ext cx="10190184" cy="726419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786"/>
          <a:ext cx="10268778" cy="80501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La politica di Coesione e il Mezzogiorno: 20 anni di mancata convergenza (ISTAT)</a:t>
          </a:r>
          <a:endParaRPr lang="it-IT" sz="2400" i="1" kern="1200" dirty="0">
            <a:latin typeface="Garamond" panose="02020404030301010803" pitchFamily="18" charset="0"/>
          </a:endParaRPr>
        </a:p>
      </dsp:txBody>
      <dsp:txXfrm>
        <a:off x="39297" y="40083"/>
        <a:ext cx="10190184" cy="7264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786"/>
          <a:ext cx="10268778" cy="80501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kern="1200" dirty="0"/>
            <a:t>PNRR è un piano di Performance</a:t>
          </a:r>
          <a:endParaRPr lang="it-IT" sz="2400" i="0" kern="1200" dirty="0">
            <a:latin typeface="Garamond" panose="02020404030301010803" pitchFamily="18" charset="0"/>
          </a:endParaRPr>
        </a:p>
      </dsp:txBody>
      <dsp:txXfrm>
        <a:off x="39297" y="40083"/>
        <a:ext cx="10190184" cy="7264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FF71D-8BDE-6E45-A768-469DFF92CCE3}">
      <dsp:nvSpPr>
        <dsp:cNvPr id="0" name=""/>
        <dsp:cNvSpPr/>
      </dsp:nvSpPr>
      <dsp:spPr>
        <a:xfrm>
          <a:off x="0" y="77725"/>
          <a:ext cx="10268777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i="0" kern="1200" baseline="0" dirty="0"/>
            <a:t>A differenza di altri programmi europei di spesa, il PNRR è un piano di «performance» ed impegna l’Italia a raggiungere </a:t>
          </a:r>
          <a:r>
            <a:rPr lang="it-IT" sz="2200" b="1" i="0" kern="1200" baseline="0" dirty="0"/>
            <a:t>milestone</a:t>
          </a:r>
          <a:r>
            <a:rPr lang="it-IT" sz="2200" b="0" i="0" kern="1200" baseline="0" dirty="0"/>
            <a:t> e </a:t>
          </a:r>
          <a:r>
            <a:rPr lang="it-IT" sz="2200" b="1" i="0" kern="1200" baseline="0" dirty="0"/>
            <a:t>target</a:t>
          </a:r>
          <a:r>
            <a:rPr lang="it-IT" sz="2200" b="0" i="0" kern="1200" baseline="0" dirty="0"/>
            <a:t> (M&amp;T) associati a </a:t>
          </a:r>
          <a:r>
            <a:rPr lang="it-IT" sz="2200" b="1" i="0" kern="1200" baseline="0" dirty="0"/>
            <a:t>riforme</a:t>
          </a:r>
          <a:r>
            <a:rPr lang="it-IT" sz="2200" b="0" i="0" kern="1200" baseline="0" dirty="0"/>
            <a:t> ed </a:t>
          </a:r>
          <a:r>
            <a:rPr lang="it-IT" sz="2200" b="1" i="0" kern="1200" baseline="0" dirty="0"/>
            <a:t>investimenti </a:t>
          </a:r>
          <a:r>
            <a:rPr lang="it-IT" sz="2200" b="0" i="0" kern="1200" baseline="0" dirty="0"/>
            <a:t>da realizzare secondo i termini concordati</a:t>
          </a:r>
          <a:endParaRPr lang="en-US" sz="2200" kern="1200" dirty="0"/>
        </a:p>
      </dsp:txBody>
      <dsp:txXfrm>
        <a:off x="59057" y="136782"/>
        <a:ext cx="10150663" cy="1091666"/>
      </dsp:txXfrm>
    </dsp:sp>
    <dsp:sp modelId="{8BD7D10A-948C-0747-B65A-35D0FBE603A3}">
      <dsp:nvSpPr>
        <dsp:cNvPr id="0" name=""/>
        <dsp:cNvSpPr/>
      </dsp:nvSpPr>
      <dsp:spPr>
        <a:xfrm>
          <a:off x="0" y="1350865"/>
          <a:ext cx="10268777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i="0" kern="1200" baseline="0"/>
            <a:t>Il totale M&amp;T per Italia sono 527 da raggiungere al 30/6/2026</a:t>
          </a:r>
          <a:endParaRPr lang="en-US" sz="2200" kern="1200"/>
        </a:p>
      </dsp:txBody>
      <dsp:txXfrm>
        <a:off x="59057" y="1409922"/>
        <a:ext cx="10150663" cy="1091666"/>
      </dsp:txXfrm>
    </dsp:sp>
    <dsp:sp modelId="{903316DB-FA30-B847-9E4E-14E61A5D9DA7}">
      <dsp:nvSpPr>
        <dsp:cNvPr id="0" name=""/>
        <dsp:cNvSpPr/>
      </dsp:nvSpPr>
      <dsp:spPr>
        <a:xfrm>
          <a:off x="0" y="2624005"/>
          <a:ext cx="10268777" cy="1209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0" i="0" kern="1200" baseline="0"/>
            <a:t>Le misure del Piano devono essere conformi al principio Do-No-Significant-Harm (DNSH) cioè tutelare ecosistema e non arrecare danno all’ambiente</a:t>
          </a:r>
          <a:endParaRPr lang="en-US" sz="2200" kern="1200"/>
        </a:p>
      </dsp:txBody>
      <dsp:txXfrm>
        <a:off x="59057" y="2683062"/>
        <a:ext cx="10150663" cy="10916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786"/>
          <a:ext cx="10268778" cy="80501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kern="1200" dirty="0"/>
            <a:t>La dotazione finanziaria</a:t>
          </a:r>
          <a:endParaRPr lang="it-IT" sz="2400" i="0" kern="1200" dirty="0">
            <a:latin typeface="Garamond" panose="02020404030301010803" pitchFamily="18" charset="0"/>
          </a:endParaRPr>
        </a:p>
      </dsp:txBody>
      <dsp:txXfrm>
        <a:off x="39297" y="40083"/>
        <a:ext cx="10190184" cy="7264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786"/>
          <a:ext cx="10268778" cy="80501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kern="1200" dirty="0"/>
            <a:t>La nuova Governance del PNRR</a:t>
          </a:r>
          <a:endParaRPr lang="it-IT" sz="2400" i="0" kern="1200" dirty="0">
            <a:latin typeface="Garamond" panose="02020404030301010803" pitchFamily="18" charset="0"/>
          </a:endParaRPr>
        </a:p>
      </dsp:txBody>
      <dsp:txXfrm>
        <a:off x="39297" y="40083"/>
        <a:ext cx="10190184" cy="7264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030B1-489A-B345-A1A8-3B52D7FF7296}">
      <dsp:nvSpPr>
        <dsp:cNvPr id="0" name=""/>
        <dsp:cNvSpPr/>
      </dsp:nvSpPr>
      <dsp:spPr>
        <a:xfrm>
          <a:off x="1955279" y="2013976"/>
          <a:ext cx="502043" cy="956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1021" y="0"/>
              </a:lnTo>
              <a:lnTo>
                <a:pt x="251021" y="956638"/>
              </a:lnTo>
              <a:lnTo>
                <a:pt x="502043" y="9566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179291" y="2465285"/>
        <a:ext cx="54018" cy="54018"/>
      </dsp:txXfrm>
    </dsp:sp>
    <dsp:sp modelId="{50759AFC-54BD-D04F-90DE-5E609BAE8664}">
      <dsp:nvSpPr>
        <dsp:cNvPr id="0" name=""/>
        <dsp:cNvSpPr/>
      </dsp:nvSpPr>
      <dsp:spPr>
        <a:xfrm>
          <a:off x="1955279" y="1968255"/>
          <a:ext cx="5020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2043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193750" y="2001424"/>
        <a:ext cx="25102" cy="25102"/>
      </dsp:txXfrm>
    </dsp:sp>
    <dsp:sp modelId="{8CF6717C-3983-FF41-84CB-B80239A4535E}">
      <dsp:nvSpPr>
        <dsp:cNvPr id="0" name=""/>
        <dsp:cNvSpPr/>
      </dsp:nvSpPr>
      <dsp:spPr>
        <a:xfrm>
          <a:off x="1955279" y="1057337"/>
          <a:ext cx="502043" cy="956638"/>
        </a:xfrm>
        <a:custGeom>
          <a:avLst/>
          <a:gdLst/>
          <a:ahLst/>
          <a:cxnLst/>
          <a:rect l="0" t="0" r="0" b="0"/>
          <a:pathLst>
            <a:path>
              <a:moveTo>
                <a:pt x="0" y="956638"/>
              </a:moveTo>
              <a:lnTo>
                <a:pt x="251021" y="956638"/>
              </a:lnTo>
              <a:lnTo>
                <a:pt x="251021" y="0"/>
              </a:lnTo>
              <a:lnTo>
                <a:pt x="50204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179291" y="1508647"/>
        <a:ext cx="54018" cy="54018"/>
      </dsp:txXfrm>
    </dsp:sp>
    <dsp:sp modelId="{B4D372CA-E32B-7E43-BF7B-223B11547C1D}">
      <dsp:nvSpPr>
        <dsp:cNvPr id="0" name=""/>
        <dsp:cNvSpPr/>
      </dsp:nvSpPr>
      <dsp:spPr>
        <a:xfrm rot="16200000">
          <a:off x="-441352" y="1631320"/>
          <a:ext cx="4027952" cy="765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5000" kern="1200" dirty="0"/>
            <a:t>DL 13/2023</a:t>
          </a:r>
        </a:p>
      </dsp:txBody>
      <dsp:txXfrm>
        <a:off x="-441352" y="1631320"/>
        <a:ext cx="4027952" cy="765310"/>
      </dsp:txXfrm>
    </dsp:sp>
    <dsp:sp modelId="{BF5B7832-E2FB-334F-B865-9C2195E45FA3}">
      <dsp:nvSpPr>
        <dsp:cNvPr id="0" name=""/>
        <dsp:cNvSpPr/>
      </dsp:nvSpPr>
      <dsp:spPr>
        <a:xfrm>
          <a:off x="2457323" y="674681"/>
          <a:ext cx="5102724" cy="765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it-IT" sz="2000" kern="1200" dirty="0"/>
            <a:t>Riorganizzare la governance per PNRR e PNC</a:t>
          </a:r>
        </a:p>
      </dsp:txBody>
      <dsp:txXfrm>
        <a:off x="2457323" y="674681"/>
        <a:ext cx="5102724" cy="765310"/>
      </dsp:txXfrm>
    </dsp:sp>
    <dsp:sp modelId="{B4F07823-6764-C448-9310-AB8AA93D053D}">
      <dsp:nvSpPr>
        <dsp:cNvPr id="0" name=""/>
        <dsp:cNvSpPr/>
      </dsp:nvSpPr>
      <dsp:spPr>
        <a:xfrm>
          <a:off x="2457323" y="1631320"/>
          <a:ext cx="5102724" cy="765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it-IT" sz="2000" kern="1200" dirty="0"/>
            <a:t>Rafforzare la capacità amministrativa e snellire le procedure</a:t>
          </a:r>
        </a:p>
      </dsp:txBody>
      <dsp:txXfrm>
        <a:off x="2457323" y="1631320"/>
        <a:ext cx="5102724" cy="765310"/>
      </dsp:txXfrm>
    </dsp:sp>
    <dsp:sp modelId="{8FEC65D7-AB94-314F-B54C-6D12E46F784B}">
      <dsp:nvSpPr>
        <dsp:cNvPr id="0" name=""/>
        <dsp:cNvSpPr/>
      </dsp:nvSpPr>
      <dsp:spPr>
        <a:xfrm>
          <a:off x="2457323" y="2587959"/>
          <a:ext cx="5102724" cy="7653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it-IT" sz="1900" kern="1200" dirty="0"/>
            <a:t>Disposizioni in materia di politiche di coesione e di politica agricola comune</a:t>
          </a:r>
        </a:p>
      </dsp:txBody>
      <dsp:txXfrm>
        <a:off x="2457323" y="2587959"/>
        <a:ext cx="5102724" cy="7653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0CD98-ACB3-4C9A-8B0E-B1FD523A62BE}">
      <dsp:nvSpPr>
        <dsp:cNvPr id="0" name=""/>
        <dsp:cNvSpPr/>
      </dsp:nvSpPr>
      <dsp:spPr>
        <a:xfrm>
          <a:off x="0" y="786"/>
          <a:ext cx="10268778" cy="80501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i="0" kern="1200" dirty="0"/>
            <a:t>Attuale Governance</a:t>
          </a:r>
          <a:endParaRPr lang="it-IT" sz="2400" i="0" kern="1200" dirty="0">
            <a:latin typeface="Garamond" panose="02020404030301010803" pitchFamily="18" charset="0"/>
          </a:endParaRPr>
        </a:p>
      </dsp:txBody>
      <dsp:txXfrm>
        <a:off x="39297" y="40083"/>
        <a:ext cx="10190184" cy="72641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AC12B0-A3AC-4ECA-96B7-F330F5AD9A55}">
      <dsp:nvSpPr>
        <dsp:cNvPr id="0" name=""/>
        <dsp:cNvSpPr/>
      </dsp:nvSpPr>
      <dsp:spPr>
        <a:xfrm>
          <a:off x="1030035" y="464050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143612-D244-4822-B3A6-77799C24501B}">
      <dsp:nvSpPr>
        <dsp:cNvPr id="0" name=""/>
        <dsp:cNvSpPr/>
      </dsp:nvSpPr>
      <dsp:spPr>
        <a:xfrm>
          <a:off x="535035" y="1812919"/>
          <a:ext cx="1800000" cy="2241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0" i="0" kern="1200" baseline="0" dirty="0"/>
            <a:t>Attività di coordinamento strategico e di interlocuzione con la Commissione Europea è l’Autorità Politica delegata al PNRR (Palazzo Chigi – Ministro Fitto)</a:t>
          </a:r>
          <a:endParaRPr lang="en-US" sz="1400" kern="1200" dirty="0"/>
        </a:p>
      </dsp:txBody>
      <dsp:txXfrm>
        <a:off x="535035" y="1812919"/>
        <a:ext cx="1800000" cy="2241035"/>
      </dsp:txXfrm>
    </dsp:sp>
    <dsp:sp modelId="{93E158F0-3D22-4DB3-864C-8E89693A42D8}">
      <dsp:nvSpPr>
        <dsp:cNvPr id="0" name=""/>
        <dsp:cNvSpPr/>
      </dsp:nvSpPr>
      <dsp:spPr>
        <a:xfrm>
          <a:off x="3145035" y="464050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E3B9E0-5153-478D-A42C-DCE7C5E23EA6}">
      <dsp:nvSpPr>
        <dsp:cNvPr id="0" name=""/>
        <dsp:cNvSpPr/>
      </dsp:nvSpPr>
      <dsp:spPr>
        <a:xfrm>
          <a:off x="2650035" y="1812919"/>
          <a:ext cx="1800000" cy="2241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i="0" kern="1200" baseline="0" dirty="0"/>
            <a:t>Attività contabile-finanziario e gestionale operativo il Ministero dell’economia e finanze (MEF)</a:t>
          </a:r>
          <a:endParaRPr lang="en-US" sz="1800" kern="1200" dirty="0"/>
        </a:p>
      </dsp:txBody>
      <dsp:txXfrm>
        <a:off x="2650035" y="1812919"/>
        <a:ext cx="1800000" cy="2241035"/>
      </dsp:txXfrm>
    </dsp:sp>
    <dsp:sp modelId="{6F8EC206-F398-40AF-B786-1674BB7D0424}">
      <dsp:nvSpPr>
        <dsp:cNvPr id="0" name=""/>
        <dsp:cNvSpPr/>
      </dsp:nvSpPr>
      <dsp:spPr>
        <a:xfrm>
          <a:off x="5260035" y="464050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0089D-4B30-49B4-A345-6D6A217C9D01}">
      <dsp:nvSpPr>
        <dsp:cNvPr id="0" name=""/>
        <dsp:cNvSpPr/>
      </dsp:nvSpPr>
      <dsp:spPr>
        <a:xfrm>
          <a:off x="4765035" y="1812919"/>
          <a:ext cx="1800000" cy="2241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i="0" kern="1200" baseline="0" dirty="0"/>
            <a:t>Attività attuative singole Amministrazioni centrali</a:t>
          </a:r>
          <a:endParaRPr lang="en-US" sz="1800" kern="1200" dirty="0"/>
        </a:p>
      </dsp:txBody>
      <dsp:txXfrm>
        <a:off x="4765035" y="1812919"/>
        <a:ext cx="1800000" cy="2241035"/>
      </dsp:txXfrm>
    </dsp:sp>
    <dsp:sp modelId="{B16F1946-6487-450E-AFA0-E3ACF4549BC9}">
      <dsp:nvSpPr>
        <dsp:cNvPr id="0" name=""/>
        <dsp:cNvSpPr/>
      </dsp:nvSpPr>
      <dsp:spPr>
        <a:xfrm>
          <a:off x="7375035" y="464050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9D9F6-FC51-4655-84F1-648FA820B848}">
      <dsp:nvSpPr>
        <dsp:cNvPr id="0" name=""/>
        <dsp:cNvSpPr/>
      </dsp:nvSpPr>
      <dsp:spPr>
        <a:xfrm>
          <a:off x="6880035" y="1812919"/>
          <a:ext cx="1800000" cy="2241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i="0" kern="1200" baseline="0" dirty="0"/>
            <a:t>Istituita una specifica Struttura di Missione PNRR a Palazzo Chigi</a:t>
          </a:r>
          <a:endParaRPr lang="en-US" sz="1800" kern="1200" dirty="0"/>
        </a:p>
      </dsp:txBody>
      <dsp:txXfrm>
        <a:off x="6880035" y="1812919"/>
        <a:ext cx="1800000" cy="2241035"/>
      </dsp:txXfrm>
    </dsp:sp>
    <dsp:sp modelId="{1E51479B-1D11-4DCF-82BF-D3733BEA02EF}">
      <dsp:nvSpPr>
        <dsp:cNvPr id="0" name=""/>
        <dsp:cNvSpPr/>
      </dsp:nvSpPr>
      <dsp:spPr>
        <a:xfrm>
          <a:off x="9490035" y="464050"/>
          <a:ext cx="810000" cy="81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DB5EB3-34B7-441C-91CB-7A0A42CB18CC}">
      <dsp:nvSpPr>
        <dsp:cNvPr id="0" name=""/>
        <dsp:cNvSpPr/>
      </dsp:nvSpPr>
      <dsp:spPr>
        <a:xfrm>
          <a:off x="8995035" y="1812919"/>
          <a:ext cx="1800000" cy="2241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i="0" kern="1200" baseline="0" dirty="0"/>
            <a:t>Cabina di Regia per in coinvolgimento delle amministrazioni regionali e locali e degli esponenti del </a:t>
          </a:r>
          <a:r>
            <a:rPr lang="it-IT" sz="1800" b="0" i="0" kern="1200" baseline="0" dirty="0" err="1"/>
            <a:t>parteneriato</a:t>
          </a:r>
          <a:r>
            <a:rPr lang="it-IT" sz="1800" b="0" i="0" kern="1200" baseline="0" dirty="0"/>
            <a:t> economico-sociale </a:t>
          </a:r>
          <a:endParaRPr lang="en-US" sz="1800" kern="1200" dirty="0"/>
        </a:p>
      </dsp:txBody>
      <dsp:txXfrm>
        <a:off x="8995035" y="1812919"/>
        <a:ext cx="1800000" cy="2241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9F403-73B0-49B5-8D55-658F6E61B859}" type="datetimeFigureOut">
              <a:rPr lang="it-IT" smtClean="0"/>
              <a:t>30/06/23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C7DE2-E203-4BE1-8C19-E654524691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8350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279599-8C6F-62B5-0A3E-5283848C70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EB7C4E9-6988-5A13-EB33-E24307549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ECF319E-ED8C-9304-A456-48B33B562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E1955-B16F-4E8F-B93B-680AAB25CF2A}" type="datetime1">
              <a:rPr lang="it-IT" smtClean="0"/>
              <a:t>30/06/23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71176EF-7775-C719-2AE8-6DDBB8687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8423A6-14A0-8762-0A6B-78A869A20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6F078-3B19-45BC-8A89-767F320C8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336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B25663-3567-20F9-C8E6-7F8BB397E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B29B652-C734-C757-3A05-29E5B50F4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D80B9BE-7994-7D6B-2692-80649086B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1338-CC1E-4BC7-AFE1-ECC3B36B20CE}" type="datetime1">
              <a:rPr lang="it-IT" smtClean="0"/>
              <a:t>30/06/23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C2AE0B-E7DB-97A4-F745-CE8CB084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80DB5C-A2BD-B923-1502-3320A1012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6F078-3B19-45BC-8A89-767F320C8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3224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6FCD59A-A948-9C9B-B6E9-EB2B0FA85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5FBA945-13F3-6E68-DC51-98BC9F609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A0FFEA-F591-E9F8-F5A5-7753D9D9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DE461-D891-491A-BEBC-DBB91003B3D0}" type="datetime1">
              <a:rPr lang="it-IT" smtClean="0"/>
              <a:t>30/06/23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557E30-571C-FE75-495C-19CA87346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4DA439-F74D-48BF-6E12-7BC1F8F4F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6F078-3B19-45BC-8A89-767F320C8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328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17E562-1926-F0E3-39A8-2303464AB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C63CF8-9F2D-D56B-DF15-566C58BBB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7309CD-9009-A770-1C6B-251160904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24D9-E7A4-4D23-A331-069184B8DA2D}" type="datetime1">
              <a:rPr lang="it-IT" smtClean="0"/>
              <a:t>30/06/23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C64B3B-6C3F-A3DC-3678-161422801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82CC30-2A24-6D3C-16F4-CFB7A51E3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6F078-3B19-45BC-8A89-767F320C8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647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373312-9BDC-46FB-A254-390D5B9B6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8E75C4E-03EA-E5AA-47CA-4E131A51E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F879C6-B05D-C9D5-2100-2F02179D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276F9-6B98-4C07-A7A0-D5A9D8897A9F}" type="datetime1">
              <a:rPr lang="it-IT" smtClean="0"/>
              <a:t>30/06/23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CD2DF8-D60C-0993-F2A8-ADC6DC81C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D0E7DE-4E32-70BF-EA2F-903CD0633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6F078-3B19-45BC-8A89-767F320C8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15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B4119C-EADC-507C-2E1D-FD58C5FF7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CF6ED0-A09B-2453-DDBB-A68C8026B2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DD4C77C-4F83-CDD8-A500-D140F05A7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F3A1458-3970-8126-59EA-1E0F5242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A897-70DC-4711-9703-0DA750FC407F}" type="datetime1">
              <a:rPr lang="it-IT" smtClean="0"/>
              <a:t>30/06/23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E09CC1C-53A4-81A9-DCD7-179A85434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F5BEEAC-CE24-FA03-B168-3500F0BB1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6F078-3B19-45BC-8A89-767F320C8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53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1FF39B-D418-0990-3418-7BA736A02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1BE004-0B63-1F35-F972-5F05A6694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9A52C3B-9880-1BB7-B466-9AFF7612D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183D15D-2946-2EB7-EB49-D80921391E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D4E0917-B832-6C86-417E-2AF74E3A56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0B6B1C2-2E2B-53A3-8790-678BC926D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255B-D953-476C-83B9-BB304ACDBD76}" type="datetime1">
              <a:rPr lang="it-IT" smtClean="0"/>
              <a:t>30/06/23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30C9EC5-09EB-8952-278C-DDA4EC167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0C6AEF4-C6B2-4BD8-388C-D277444BB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6F078-3B19-45BC-8A89-767F320C8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98110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2F4DD4-90CA-02E7-4C86-3CB513FDB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072AEAD-3594-8848-17B4-CF5B0D7F2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BE982-CB6F-41F8-9BB2-2670A5727B8A}" type="datetime1">
              <a:rPr lang="it-IT" smtClean="0"/>
              <a:t>30/06/23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E22CDCA-BACA-275A-80BF-2E82F8FD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7E769B8-9D04-51B1-013D-246322685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6F078-3B19-45BC-8A89-767F320C8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86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1D1B02E-7135-4B37-DB40-F68A0581C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DD52-D3C1-4453-BEE7-057224A3E5E6}" type="datetime1">
              <a:rPr lang="it-IT" smtClean="0"/>
              <a:t>30/06/23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8F28726-F980-1428-F9B2-760869CD8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B350EE5-A2A1-973D-7708-E39520D3C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6F078-3B19-45BC-8A89-767F320C8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977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C85A53-7168-D357-BE14-22D20D8EB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681775-4FE8-1352-3C68-0A494E8B0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9A7E12A-5CBC-80DB-0AC6-5436C1172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A32CE8C-2492-57C5-BD5A-49053552A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DB3E-49ED-4337-80A4-EF2FCC3F3F35}" type="datetime1">
              <a:rPr lang="it-IT" smtClean="0"/>
              <a:t>30/06/23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AF21F45-E7B9-CF6E-791C-59F909916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8E8567E-299C-58A9-6D56-338A17563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6F078-3B19-45BC-8A89-767F320C8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855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54978A-5182-DF47-A103-D889C2F92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44F4B31-E3BA-C81F-7790-B607FFBAE4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625C105-7BAB-6F4D-FD24-3C7C668E8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28480F5-4D28-F56B-339F-00D5547D3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423D-5651-41BF-ACD3-43156AB790A8}" type="datetime1">
              <a:rPr lang="it-IT" smtClean="0"/>
              <a:t>30/06/23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9FAB759-F93F-DA8A-C221-7520BC33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FB3C667-B54B-6BCE-4EB2-4F480C038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6F078-3B19-45BC-8A89-767F320C8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39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418777F-6F44-AF64-0BF2-5ECFE434D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7E422F0-7357-09D3-749B-B9B2B8AB5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A6BD9E-7415-485E-191B-D58FB3C937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D255B-D953-476C-83B9-BB304ACDBD76}" type="datetime1">
              <a:rPr lang="it-IT" smtClean="0"/>
              <a:t>30/06/23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CD9297-A68E-00AE-C083-B61F9C8B27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1B9EE2-B7C2-5369-B692-3C7347B1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6F078-3B19-45BC-8A89-767F320C85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15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3" Type="http://schemas.openxmlformats.org/officeDocument/2006/relationships/diagramLayout" Target="../diagrams/layout16.xml"/><Relationship Id="rId7" Type="http://schemas.openxmlformats.org/officeDocument/2006/relationships/image" Target="../media/image1.png"/><Relationship Id="rId12" Type="http://schemas.microsoft.com/office/2007/relationships/diagramDrawing" Target="../diagrams/drawing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11" Type="http://schemas.openxmlformats.org/officeDocument/2006/relationships/diagramColors" Target="../diagrams/colors17.xml"/><Relationship Id="rId5" Type="http://schemas.openxmlformats.org/officeDocument/2006/relationships/diagramColors" Target="../diagrams/colors16.xml"/><Relationship Id="rId10" Type="http://schemas.openxmlformats.org/officeDocument/2006/relationships/diagramQuickStyle" Target="../diagrams/quickStyle17.xml"/><Relationship Id="rId4" Type="http://schemas.openxmlformats.org/officeDocument/2006/relationships/diagramQuickStyle" Target="../diagrams/quickStyle16.xml"/><Relationship Id="rId9" Type="http://schemas.openxmlformats.org/officeDocument/2006/relationships/diagramLayout" Target="../diagrams/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7" Type="http://schemas.openxmlformats.org/officeDocument/2006/relationships/image" Target="../media/image1.pn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0.xml"/><Relationship Id="rId3" Type="http://schemas.openxmlformats.org/officeDocument/2006/relationships/diagramLayout" Target="../diagrams/layout19.xml"/><Relationship Id="rId7" Type="http://schemas.openxmlformats.org/officeDocument/2006/relationships/image" Target="../media/image1.png"/><Relationship Id="rId12" Type="http://schemas.microsoft.com/office/2007/relationships/diagramDrawing" Target="../diagrams/drawing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9.xml"/><Relationship Id="rId11" Type="http://schemas.openxmlformats.org/officeDocument/2006/relationships/diagramColors" Target="../diagrams/colors20.xml"/><Relationship Id="rId5" Type="http://schemas.openxmlformats.org/officeDocument/2006/relationships/diagramColors" Target="../diagrams/colors19.xml"/><Relationship Id="rId10" Type="http://schemas.openxmlformats.org/officeDocument/2006/relationships/diagramQuickStyle" Target="../diagrams/quickStyle20.xml"/><Relationship Id="rId4" Type="http://schemas.openxmlformats.org/officeDocument/2006/relationships/diagramQuickStyle" Target="../diagrams/quickStyle19.xml"/><Relationship Id="rId9" Type="http://schemas.openxmlformats.org/officeDocument/2006/relationships/diagramLayout" Target="../diagrams/layout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7" Type="http://schemas.openxmlformats.org/officeDocument/2006/relationships/image" Target="../media/image1.png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3.xml"/><Relationship Id="rId3" Type="http://schemas.openxmlformats.org/officeDocument/2006/relationships/diagramLayout" Target="../diagrams/layout22.xml"/><Relationship Id="rId7" Type="http://schemas.openxmlformats.org/officeDocument/2006/relationships/image" Target="../media/image1.png"/><Relationship Id="rId12" Type="http://schemas.microsoft.com/office/2007/relationships/diagramDrawing" Target="../diagrams/drawing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2.xml"/><Relationship Id="rId11" Type="http://schemas.openxmlformats.org/officeDocument/2006/relationships/diagramColors" Target="../diagrams/colors23.xml"/><Relationship Id="rId5" Type="http://schemas.openxmlformats.org/officeDocument/2006/relationships/diagramColors" Target="../diagrams/colors22.xml"/><Relationship Id="rId10" Type="http://schemas.openxmlformats.org/officeDocument/2006/relationships/diagramQuickStyle" Target="../diagrams/quickStyle23.xml"/><Relationship Id="rId4" Type="http://schemas.openxmlformats.org/officeDocument/2006/relationships/diagramQuickStyle" Target="../diagrams/quickStyle22.xml"/><Relationship Id="rId9" Type="http://schemas.openxmlformats.org/officeDocument/2006/relationships/diagramLayout" Target="../diagrams/layou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7" Type="http://schemas.openxmlformats.org/officeDocument/2006/relationships/image" Target="../media/image1.png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7" Type="http://schemas.openxmlformats.org/officeDocument/2006/relationships/image" Target="../media/image1.png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7" Type="http://schemas.openxmlformats.org/officeDocument/2006/relationships/image" Target="../media/image1.png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7" Type="http://schemas.openxmlformats.org/officeDocument/2006/relationships/image" Target="../media/image1.png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12" Type="http://schemas.microsoft.com/office/2007/relationships/diagramDrawing" Target="../diagrams/drawing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openxmlformats.org/officeDocument/2006/relationships/diagramColors" Target="../diagrams/colors4.xml"/><Relationship Id="rId5" Type="http://schemas.openxmlformats.org/officeDocument/2006/relationships/diagramColors" Target="../diagrams/colors3.xml"/><Relationship Id="rId10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3.xml"/><Relationship Id="rId9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12" Type="http://schemas.microsoft.com/office/2007/relationships/diagramDrawing" Target="../diagrams/drawing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11" Type="http://schemas.openxmlformats.org/officeDocument/2006/relationships/diagramColors" Target="../diagrams/colors7.xml"/><Relationship Id="rId5" Type="http://schemas.openxmlformats.org/officeDocument/2006/relationships/diagramColors" Target="../diagrams/colors6.xml"/><Relationship Id="rId10" Type="http://schemas.openxmlformats.org/officeDocument/2006/relationships/diagramQuickStyle" Target="../diagrams/quickStyle7.xml"/><Relationship Id="rId4" Type="http://schemas.openxmlformats.org/officeDocument/2006/relationships/diagramQuickStyle" Target="../diagrams/quickStyle6.xml"/><Relationship Id="rId9" Type="http://schemas.openxmlformats.org/officeDocument/2006/relationships/diagramLayout" Target="../diagrams/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13" Type="http://schemas.openxmlformats.org/officeDocument/2006/relationships/image" Target="../media/image10.png"/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12" Type="http://schemas.microsoft.com/office/2007/relationships/diagramDrawing" Target="../diagrams/drawing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11" Type="http://schemas.openxmlformats.org/officeDocument/2006/relationships/diagramColors" Target="../diagrams/colors9.xml"/><Relationship Id="rId5" Type="http://schemas.openxmlformats.org/officeDocument/2006/relationships/diagramColors" Target="../diagrams/colors8.xml"/><Relationship Id="rId10" Type="http://schemas.openxmlformats.org/officeDocument/2006/relationships/diagramQuickStyle" Target="../diagrams/quickStyle9.xml"/><Relationship Id="rId4" Type="http://schemas.openxmlformats.org/officeDocument/2006/relationships/diagramQuickStyle" Target="../diagrams/quickStyle8.xml"/><Relationship Id="rId9" Type="http://schemas.openxmlformats.org/officeDocument/2006/relationships/diagramLayout" Target="../diagrams/layout9.xml"/><Relationship Id="rId14" Type="http://schemas.openxmlformats.org/officeDocument/2006/relationships/image" Target="../media/image11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1.xml"/><Relationship Id="rId3" Type="http://schemas.openxmlformats.org/officeDocument/2006/relationships/diagramLayout" Target="../diagrams/layout10.xml"/><Relationship Id="rId7" Type="http://schemas.openxmlformats.org/officeDocument/2006/relationships/image" Target="../media/image1.png"/><Relationship Id="rId12" Type="http://schemas.microsoft.com/office/2007/relationships/diagramDrawing" Target="../diagrams/drawing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11" Type="http://schemas.openxmlformats.org/officeDocument/2006/relationships/diagramColors" Target="../diagrams/colors11.xml"/><Relationship Id="rId5" Type="http://schemas.openxmlformats.org/officeDocument/2006/relationships/diagramColors" Target="../diagrams/colors10.xml"/><Relationship Id="rId10" Type="http://schemas.openxmlformats.org/officeDocument/2006/relationships/diagramQuickStyle" Target="../diagrams/quickStyle11.xml"/><Relationship Id="rId4" Type="http://schemas.openxmlformats.org/officeDocument/2006/relationships/diagramQuickStyle" Target="../diagrams/quickStyle10.xml"/><Relationship Id="rId9" Type="http://schemas.openxmlformats.org/officeDocument/2006/relationships/diagramLayout" Target="../diagrams/layout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3" Type="http://schemas.openxmlformats.org/officeDocument/2006/relationships/diagramLayout" Target="../diagrams/layout12.xml"/><Relationship Id="rId7" Type="http://schemas.openxmlformats.org/officeDocument/2006/relationships/image" Target="../media/image1.png"/><Relationship Id="rId12" Type="http://schemas.microsoft.com/office/2007/relationships/diagramDrawing" Target="../diagrams/drawing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11" Type="http://schemas.openxmlformats.org/officeDocument/2006/relationships/diagramColors" Target="../diagrams/colors13.xml"/><Relationship Id="rId5" Type="http://schemas.openxmlformats.org/officeDocument/2006/relationships/diagramColors" Target="../diagrams/colors12.xml"/><Relationship Id="rId10" Type="http://schemas.openxmlformats.org/officeDocument/2006/relationships/diagramQuickStyle" Target="../diagrams/quickStyle13.xml"/><Relationship Id="rId4" Type="http://schemas.openxmlformats.org/officeDocument/2006/relationships/diagramQuickStyle" Target="../diagrams/quickStyle12.xml"/><Relationship Id="rId9" Type="http://schemas.openxmlformats.org/officeDocument/2006/relationships/diagramLayout" Target="../diagrams/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5.xml"/><Relationship Id="rId3" Type="http://schemas.openxmlformats.org/officeDocument/2006/relationships/diagramLayout" Target="../diagrams/layout14.xml"/><Relationship Id="rId7" Type="http://schemas.openxmlformats.org/officeDocument/2006/relationships/image" Target="../media/image1.png"/><Relationship Id="rId12" Type="http://schemas.microsoft.com/office/2007/relationships/diagramDrawing" Target="../diagrams/drawing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11" Type="http://schemas.openxmlformats.org/officeDocument/2006/relationships/diagramColors" Target="../diagrams/colors15.xml"/><Relationship Id="rId5" Type="http://schemas.openxmlformats.org/officeDocument/2006/relationships/diagramColors" Target="../diagrams/colors14.xml"/><Relationship Id="rId10" Type="http://schemas.openxmlformats.org/officeDocument/2006/relationships/diagramQuickStyle" Target="../diagrams/quickStyle15.xml"/><Relationship Id="rId4" Type="http://schemas.openxmlformats.org/officeDocument/2006/relationships/diagramQuickStyle" Target="../diagrams/quickStyle14.xml"/><Relationship Id="rId9" Type="http://schemas.openxmlformats.org/officeDocument/2006/relationships/diagramLayout" Target="../diagrams/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659545" y="2038585"/>
            <a:ext cx="9852975" cy="25814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it-IT" sz="5400" b="1" dirty="0">
                <a:solidFill>
                  <a:srgbClr val="002060"/>
                </a:solidFill>
                <a:latin typeface="Garamond" panose="02020404030301010803" pitchFamily="18" charset="0"/>
              </a:rPr>
              <a:t>NEXT GENERATION EU e PNRR ITALIA: dove siamo</a:t>
            </a:r>
          </a:p>
          <a:p>
            <a:pPr lvl="0" algn="ctr"/>
            <a:endParaRPr lang="it-IT" sz="5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cxnSp>
        <p:nvCxnSpPr>
          <p:cNvPr id="11" name="Connettore diritto 10"/>
          <p:cNvCxnSpPr>
            <a:cxnSpLocks/>
          </p:cNvCxnSpPr>
          <p:nvPr/>
        </p:nvCxnSpPr>
        <p:spPr>
          <a:xfrm>
            <a:off x="422031" y="5961185"/>
            <a:ext cx="8693834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>
            <a:extLst>
              <a:ext uri="{FF2B5EF4-FFF2-40B4-BE49-F238E27FC236}">
                <a16:creationId xmlns:a16="http://schemas.microsoft.com/office/drawing/2014/main" id="{22AC3962-D090-48C7-B3AE-50987F448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F7B65C3-F204-EEFF-3668-2BDCEB137179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</p:spTree>
    <p:extLst>
      <p:ext uri="{BB962C8B-B14F-4D97-AF65-F5344CB8AC3E}">
        <p14:creationId xmlns:p14="http://schemas.microsoft.com/office/powerpoint/2010/main" val="3895873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507793441"/>
              </p:ext>
            </p:extLst>
          </p:nvPr>
        </p:nvGraphicFramePr>
        <p:xfrm>
          <a:off x="513568" y="239762"/>
          <a:ext cx="10268778" cy="80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graphicFrame>
        <p:nvGraphicFramePr>
          <p:cNvPr id="16" name="CasellaDiTesto 6">
            <a:extLst>
              <a:ext uri="{FF2B5EF4-FFF2-40B4-BE49-F238E27FC236}">
                <a16:creationId xmlns:a16="http://schemas.microsoft.com/office/drawing/2014/main" id="{737EAB43-1862-ED13-FBF5-DFED0EB446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1043487"/>
              </p:ext>
            </p:extLst>
          </p:nvPr>
        </p:nvGraphicFramePr>
        <p:xfrm>
          <a:off x="498624" y="1771909"/>
          <a:ext cx="10276250" cy="3080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083978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2839879749"/>
              </p:ext>
            </p:extLst>
          </p:nvPr>
        </p:nvGraphicFramePr>
        <p:xfrm>
          <a:off x="513568" y="239762"/>
          <a:ext cx="10268778" cy="80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C45FF71-1B41-3EAC-C58F-647F2B8B904B}"/>
              </a:ext>
            </a:extLst>
          </p:cNvPr>
          <p:cNvSpPr txBox="1"/>
          <p:nvPr/>
        </p:nvSpPr>
        <p:spPr>
          <a:xfrm>
            <a:off x="513568" y="1251496"/>
            <a:ext cx="10276250" cy="4611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 Piano prevede l’impegno a destinare ai territori del Mezzogiorno di almeno il 40% delle risorse allocabili territorialmente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 PNRR destina al Mezzogiorno 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75,1 miliardi di € pari al 41% dell’intero Piano + 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fondi PNC per un totale di 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86,9 miliardi di €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Nel periodo 2014-2020 a fronte di 126 miliardi di € per il SUD, dopo 8 anni (31 ottobre 2022) ne risultano spesi solo 43 miliardi € pari al 34%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il trend di utilizzo del PNRR rimane lo stesso vuol dire al giugno 2026 le risorse non saranno utilizzate ed i target non saranno raggiunti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 Sud inoltre dovrà avviare ed attuare anche gli interventi finanziati dai fondi di coesione europea e nazionali 2021-27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6615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1589340688"/>
              </p:ext>
            </p:extLst>
          </p:nvPr>
        </p:nvGraphicFramePr>
        <p:xfrm>
          <a:off x="513568" y="239762"/>
          <a:ext cx="10268778" cy="80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 descr="Immagine che contiene Carattere, logo, Elementi grafici, tipografia&#10;&#10;Descrizione generata automaticamente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graphicFrame>
        <p:nvGraphicFramePr>
          <p:cNvPr id="16" name="CasellaDiTesto 6">
            <a:extLst>
              <a:ext uri="{FF2B5EF4-FFF2-40B4-BE49-F238E27FC236}">
                <a16:creationId xmlns:a16="http://schemas.microsoft.com/office/drawing/2014/main" id="{00A683AB-9B63-27F1-0A45-7236F3F5C7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400643"/>
              </p:ext>
            </p:extLst>
          </p:nvPr>
        </p:nvGraphicFramePr>
        <p:xfrm>
          <a:off x="513568" y="1251496"/>
          <a:ext cx="10276250" cy="4806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746989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549101959"/>
              </p:ext>
            </p:extLst>
          </p:nvPr>
        </p:nvGraphicFramePr>
        <p:xfrm>
          <a:off x="513568" y="239762"/>
          <a:ext cx="10268778" cy="80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 descr="Immagine che contiene Carattere, logo, Elementi grafici, tipografia&#10;&#10;Descrizione generata automaticamente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DB46AC6-FBA8-FF21-9B96-C74E80D2CF6D}"/>
              </a:ext>
            </a:extLst>
          </p:cNvPr>
          <p:cNvSpPr txBox="1"/>
          <p:nvPr/>
        </p:nvSpPr>
        <p:spPr>
          <a:xfrm>
            <a:off x="513568" y="1270925"/>
            <a:ext cx="10268778" cy="4223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 sistema produttivo italiano sembra non in grado di assorbire il flusso di investimenti indispensabile all’attuazione del Piano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Aumento dei prezzi, crisi energetica, prezzi delle materie prime si riflette sul costo delle opere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Carenza di materiali e beni intermedi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Carenza di risorse umane e disallineamento delle competenze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Capacità amministrativa dei soggetti attuatori e criticità organizzative di rendicontazione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Frammentazione degli interventi</a:t>
            </a:r>
          </a:p>
        </p:txBody>
      </p:sp>
    </p:spTree>
    <p:extLst>
      <p:ext uri="{BB962C8B-B14F-4D97-AF65-F5344CB8AC3E}">
        <p14:creationId xmlns:p14="http://schemas.microsoft.com/office/powerpoint/2010/main" val="2525890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494874221"/>
              </p:ext>
            </p:extLst>
          </p:nvPr>
        </p:nvGraphicFramePr>
        <p:xfrm>
          <a:off x="513568" y="239762"/>
          <a:ext cx="10268778" cy="80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 descr="Immagine che contiene Carattere, logo, Elementi grafici, tipografia&#10;&#10;Descrizione generata automaticamente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graphicFrame>
        <p:nvGraphicFramePr>
          <p:cNvPr id="16" name="CasellaDiTesto 6">
            <a:extLst>
              <a:ext uri="{FF2B5EF4-FFF2-40B4-BE49-F238E27FC236}">
                <a16:creationId xmlns:a16="http://schemas.microsoft.com/office/drawing/2014/main" id="{B3A38D53-7486-3076-60BF-763050EF1E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6665463"/>
              </p:ext>
            </p:extLst>
          </p:nvPr>
        </p:nvGraphicFramePr>
        <p:xfrm>
          <a:off x="513568" y="1270924"/>
          <a:ext cx="10268778" cy="4231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005497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/>
        </p:nvGraphicFramePr>
        <p:xfrm>
          <a:off x="513568" y="239762"/>
          <a:ext cx="10268778" cy="80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 descr="Immagine che contiene Carattere, logo, Elementi grafici, tipografia&#10;&#10;Descrizione generata automaticamente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E2E42E2-CC9C-5F5A-E289-A185FD3682F2}"/>
              </a:ext>
            </a:extLst>
          </p:cNvPr>
          <p:cNvSpPr txBox="1"/>
          <p:nvPr/>
        </p:nvSpPr>
        <p:spPr>
          <a:xfrm>
            <a:off x="877078" y="1448316"/>
            <a:ext cx="1012629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Commissione Europea ha presentato il Piano </a:t>
            </a:r>
            <a:r>
              <a:rPr lang="it-IT" dirty="0" err="1"/>
              <a:t>REPower</a:t>
            </a:r>
            <a:r>
              <a:rPr lang="it-IT" dirty="0"/>
              <a:t> EU (Regolamento </a:t>
            </a:r>
            <a:r>
              <a:rPr lang="it-IT" dirty="0" err="1"/>
              <a:t>REPower</a:t>
            </a:r>
            <a:r>
              <a:rPr lang="it-IT" dirty="0"/>
              <a:t> EU 2023/435) e gli Stati Membri possono richiedere la rimodulazione del proprio PNRR</a:t>
            </a:r>
          </a:p>
          <a:p>
            <a:endParaRPr lang="it-IT" dirty="0"/>
          </a:p>
          <a:p>
            <a:r>
              <a:rPr lang="it-IT" dirty="0"/>
              <a:t>Le misure dovranno riguardare: la sicurezza energetica, la diversificazione delle fonti energetiche della UE, il rafforzamento delle rinnovabili e dell’efficienza energetica, l’incremento delle capacità di immagazzinaggio, ridurre la dipendenza dall’energia fossile entro il 2030</a:t>
            </a:r>
          </a:p>
          <a:p>
            <a:endParaRPr lang="it-IT" dirty="0"/>
          </a:p>
          <a:p>
            <a:r>
              <a:rPr lang="it-IT" dirty="0"/>
              <a:t>La dotazione finanziaria Italia:  2,76 miliardi di €. Provenienti da </a:t>
            </a:r>
            <a:r>
              <a:rPr lang="it-IT" dirty="0" err="1"/>
              <a:t>RePower</a:t>
            </a:r>
            <a:r>
              <a:rPr lang="it-IT" dirty="0"/>
              <a:t> Eu + 3 miliardi di € già allocati nella Coesione 2021-27</a:t>
            </a:r>
          </a:p>
          <a:p>
            <a:endParaRPr lang="it-IT" dirty="0"/>
          </a:p>
          <a:p>
            <a:r>
              <a:rPr lang="it-IT" dirty="0"/>
              <a:t>Confronto con le grandi aziende di Stato: SNAM, ENI, ENEL, TERNA</a:t>
            </a:r>
          </a:p>
          <a:p>
            <a:endParaRPr lang="it-IT" dirty="0"/>
          </a:p>
          <a:p>
            <a:r>
              <a:rPr lang="it-IT" b="1" dirty="0"/>
              <a:t>Tempi della Revisione</a:t>
            </a:r>
            <a:r>
              <a:rPr lang="it-IT" dirty="0"/>
              <a:t>: Proposta da parte del Governo italiano entro il 31 agosto 2023; La Commissione Europea avrà due mesi per vagliare le proposte di revisione; il Consiglio un ulteriore mese per approvazione</a:t>
            </a:r>
          </a:p>
        </p:txBody>
      </p:sp>
    </p:spTree>
    <p:extLst>
      <p:ext uri="{BB962C8B-B14F-4D97-AF65-F5344CB8AC3E}">
        <p14:creationId xmlns:p14="http://schemas.microsoft.com/office/powerpoint/2010/main" val="3251813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4088663942"/>
              </p:ext>
            </p:extLst>
          </p:nvPr>
        </p:nvGraphicFramePr>
        <p:xfrm>
          <a:off x="513568" y="239762"/>
          <a:ext cx="10268778" cy="80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 descr="Immagine che contiene Carattere, logo, Elementi grafici, tipografia&#10;&#10;Descrizione generata automaticamente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E2E42E2-CC9C-5F5A-E289-A185FD3682F2}"/>
              </a:ext>
            </a:extLst>
          </p:cNvPr>
          <p:cNvSpPr txBox="1"/>
          <p:nvPr/>
        </p:nvSpPr>
        <p:spPr>
          <a:xfrm>
            <a:off x="877078" y="1448316"/>
            <a:ext cx="101262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L’introduzione del nuovo capitolo </a:t>
            </a:r>
            <a:r>
              <a:rPr lang="it-IT" dirty="0" err="1"/>
              <a:t>REPower</a:t>
            </a:r>
            <a:r>
              <a:rPr lang="it-IT" dirty="0"/>
              <a:t> EU e la presenza di fattori di criticità esogeni (andamento prezzi/ strozzature dal lato dell’offerta) porteranno il Governo ad una proposta di revisione del PNRR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PNRR, Fondi Europei di Coesione 2021-27, Piano nazionale complementare: i vasi comunicanti, sostituzione di finanza ma obiettivo è riuscire ad attuare Investimenti e Rendicontare la spesa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Le relazioni (Governo, MEF, RGS, Istituti indipendenti come </a:t>
            </a:r>
            <a:r>
              <a:rPr lang="it-IT" dirty="0" err="1"/>
              <a:t>Openpolis</a:t>
            </a:r>
            <a:r>
              <a:rPr lang="it-IT" dirty="0"/>
              <a:t>) evidenziano difficoltà attuative e ritardi : ad es RGS evidenzia difficoltà per 9 misure pari a 7 miliardi; non avanzano gli Accordi per l’Innovazione (1 miliardo di €) come i Contratti di filiera nel settore </a:t>
            </a:r>
            <a:r>
              <a:rPr lang="it-IT" dirty="0" err="1"/>
              <a:t>agricoolo</a:t>
            </a:r>
            <a:r>
              <a:rPr lang="it-IT" dirty="0"/>
              <a:t> (1,2 miliardi di €). In difficoltà anche i programmi per il rinnovo flotte bus, treni, navi …..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Mettere al centro le imprese:  sostenere la transizione verde e digitale con il credito di imposta, regole semplificate per i partenariati pubblico-privati,  sussidiarietà soprattutto per i piccoli comuni, le aree interne, il SUD</a:t>
            </a:r>
          </a:p>
        </p:txBody>
      </p:sp>
    </p:spTree>
    <p:extLst>
      <p:ext uri="{BB962C8B-B14F-4D97-AF65-F5344CB8AC3E}">
        <p14:creationId xmlns:p14="http://schemas.microsoft.com/office/powerpoint/2010/main" val="3500105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983018850"/>
              </p:ext>
            </p:extLst>
          </p:nvPr>
        </p:nvGraphicFramePr>
        <p:xfrm>
          <a:off x="513568" y="239762"/>
          <a:ext cx="10268778" cy="80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 descr="Immagine che contiene Carattere, logo, Elementi grafici, tipografia&#10;&#10;Descrizione generata automaticamente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E0ECB24-9072-B603-255F-78B1F09D40F2}"/>
              </a:ext>
            </a:extLst>
          </p:cNvPr>
          <p:cNvSpPr txBox="1"/>
          <p:nvPr/>
        </p:nvSpPr>
        <p:spPr>
          <a:xfrm>
            <a:off x="685800" y="1305013"/>
            <a:ext cx="10096546" cy="37076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 PNRR non è solo «spesa pubblica» ma ha come obiettivo «il cambiamento strutturale della pubblica amministrazione italiana»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terza relazione sullo stato di attuazione evidenzia «limiti e criticità»: il tasso di realizzazione degli investimenti è insufficiente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sfida però deve essere il rafforzamento della capacità amministrativa ed il supporto tecnico-operativo alle amministrazioni comunali, in particolare del SUD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Recuperare il ruolo delle imprese e del partenariato pubblico-privato per realizzare i progetti ed accelerare la spesa: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la cooperazione può essere protagonista con le filiere verticali ed orizzontali (agroalimentari, industriali e GDO), nelle aree interne, nei borghi e nei Comuni  e nel SUD, in molti progetti partecipativi di rigenerazione urbana, sociale e culturale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396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97919675"/>
              </p:ext>
            </p:extLst>
          </p:nvPr>
        </p:nvGraphicFramePr>
        <p:xfrm>
          <a:off x="513568" y="239762"/>
          <a:ext cx="10268778" cy="80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 descr="Immagine che contiene Carattere, logo, Elementi grafici, tipografia&#10;&#10;Descrizione generata automaticamente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E0ECB24-9072-B603-255F-78B1F09D40F2}"/>
              </a:ext>
            </a:extLst>
          </p:cNvPr>
          <p:cNvSpPr txBox="1"/>
          <p:nvPr/>
        </p:nvSpPr>
        <p:spPr>
          <a:xfrm>
            <a:off x="685800" y="1305013"/>
            <a:ext cx="10096546" cy="4861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Nei tre cicli di programmazione UE (2000-2006/ 2007-13/ 2014-20) in Italia non si è verificato il processo di convergenza delle regioni classificate come «meno sviluppate» (Sud)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L’intero sistema Italia si è caratterizzato per un processo di progressivo allontanamento dal dato medio europeo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Nel 2000 vi erano 10 regioni italiane tra le prime 50 nella UE e nessuna nelle ultime 50 (Pil pro capite a </a:t>
            </a:r>
            <a:r>
              <a:rPr lang="it-IT" sz="2000" dirty="0" err="1"/>
              <a:t>ppa</a:t>
            </a:r>
            <a:r>
              <a:rPr lang="it-IT" sz="2000" dirty="0"/>
              <a:t>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Nel 2021 fra le prime 50 ne sono rimaste 4 (Lombardia e tre regioni/province autonome), mentre tra le ultime 50 se ne trovano 4 (Puglia, Campania, Sicilia e Calabria)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b="1" dirty="0"/>
              <a:t>Un terzo della popolazione italiana si trova in regioni definite «in Trappola Sviluppo» </a:t>
            </a:r>
            <a:r>
              <a:rPr lang="it-IT" sz="2000" dirty="0"/>
              <a:t>cioè dove il Pil pro capite a </a:t>
            </a:r>
            <a:r>
              <a:rPr lang="it-IT" sz="2000" dirty="0" err="1"/>
              <a:t>ppa</a:t>
            </a:r>
            <a:r>
              <a:rPr lang="it-IT" sz="2000" dirty="0"/>
              <a:t> cresce molto meno del dato medio europeo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dirty="0"/>
              <a:t>Nessuna regione italiana è tra quelle definite «super stars» cioè dove Pil pro capite a </a:t>
            </a:r>
            <a:r>
              <a:rPr lang="it-IT" sz="2000" dirty="0" err="1"/>
              <a:t>ppa</a:t>
            </a:r>
            <a:r>
              <a:rPr lang="it-IT" sz="2000" dirty="0"/>
              <a:t> cresce molto superiore dato medio UE</a:t>
            </a:r>
          </a:p>
          <a:p>
            <a:pPr algn="just"/>
            <a:endParaRPr lang="it-IT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dirty="0"/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0149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946683" y="2331510"/>
            <a:ext cx="9852975" cy="25814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it-IT" sz="2800" b="1" dirty="0">
                <a:solidFill>
                  <a:srgbClr val="002060"/>
                </a:solidFill>
                <a:latin typeface="Garamond" panose="02020404030301010803" pitchFamily="18" charset="0"/>
              </a:rPr>
              <a:t>«L’Europa sarà forgiata nelle crisi e sarà la somma delle soluzioni adottate per queste crisi» (Jean Monnet)</a:t>
            </a:r>
          </a:p>
          <a:p>
            <a:pPr lvl="0" algn="ctr"/>
            <a:endParaRPr lang="it-IT" sz="5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cxnSp>
        <p:nvCxnSpPr>
          <p:cNvPr id="11" name="Connettore diritto 10"/>
          <p:cNvCxnSpPr>
            <a:cxnSpLocks/>
          </p:cNvCxnSpPr>
          <p:nvPr/>
        </p:nvCxnSpPr>
        <p:spPr>
          <a:xfrm>
            <a:off x="422031" y="5961185"/>
            <a:ext cx="8693834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56FB5756-0773-48A3-8D95-D1404170C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1031" y="6218844"/>
            <a:ext cx="2042337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591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2477308246"/>
              </p:ext>
            </p:extLst>
          </p:nvPr>
        </p:nvGraphicFramePr>
        <p:xfrm>
          <a:off x="374887" y="117552"/>
          <a:ext cx="10334866" cy="857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graphicFrame>
        <p:nvGraphicFramePr>
          <p:cNvPr id="18" name="CasellaDiTesto 7">
            <a:extLst>
              <a:ext uri="{FF2B5EF4-FFF2-40B4-BE49-F238E27FC236}">
                <a16:creationId xmlns:a16="http://schemas.microsoft.com/office/drawing/2014/main" id="{ABDA0D71-2C5A-7EF7-FBAA-F3E4848CA6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1350599"/>
              </p:ext>
            </p:extLst>
          </p:nvPr>
        </p:nvGraphicFramePr>
        <p:xfrm>
          <a:off x="374886" y="1260727"/>
          <a:ext cx="11165473" cy="3800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474952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794440054"/>
              </p:ext>
            </p:extLst>
          </p:nvPr>
        </p:nvGraphicFramePr>
        <p:xfrm>
          <a:off x="513568" y="239762"/>
          <a:ext cx="10268778" cy="80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graphicFrame>
        <p:nvGraphicFramePr>
          <p:cNvPr id="18" name="CasellaDiTesto 7">
            <a:extLst>
              <a:ext uri="{FF2B5EF4-FFF2-40B4-BE49-F238E27FC236}">
                <a16:creationId xmlns:a16="http://schemas.microsoft.com/office/drawing/2014/main" id="{76559E83-61BE-F387-2752-1B53E1647D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9796705"/>
              </p:ext>
            </p:extLst>
          </p:nvPr>
        </p:nvGraphicFramePr>
        <p:xfrm>
          <a:off x="513569" y="1228043"/>
          <a:ext cx="10268777" cy="3911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102608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978010177"/>
              </p:ext>
            </p:extLst>
          </p:nvPr>
        </p:nvGraphicFramePr>
        <p:xfrm>
          <a:off x="513568" y="239762"/>
          <a:ext cx="10268778" cy="80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C45FF71-1B41-3EAC-C58F-647F2B8B904B}"/>
              </a:ext>
            </a:extLst>
          </p:cNvPr>
          <p:cNvSpPr txBox="1"/>
          <p:nvPr/>
        </p:nvSpPr>
        <p:spPr>
          <a:xfrm>
            <a:off x="498624" y="1771909"/>
            <a:ext cx="10276250" cy="43140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L’Italia ha già ottenuto  dalla UE 3 erogazioni: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 prefinanziamento al 13/8/2021 pari a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24,9 miliardi di €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Due rate, al 31/12/21 e al 30/6/22 pari a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21,0 miliardi di € ciascuna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E’ in corso la procedura di valutazione per la erogazione della terza Rata scaduta al 31/12/2022 pari a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 miliardi di €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Nel corso del 2023 dovranno essere raggiunti 27 obiettivi al 30/06 e 69 al 31/12 propedeutiche alla erogazione della quarta e quinta rata pari ad ulteriori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34 miliardi di €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it-IT" sz="2000" b="1" dirty="0">
              <a:solidFill>
                <a:prstClr val="black"/>
              </a:solidFill>
              <a:latin typeface="Calibri" panose="020F0502020204030204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it-IT" sz="2000" dirty="0"/>
              <a:t>Nel piano italiano, alle risorse europee RRF si aggiungono quelle del Fondo Nazionale del </a:t>
            </a:r>
            <a:r>
              <a:rPr lang="it-IT" sz="2000" b="1" dirty="0"/>
              <a:t>Piano per gli investimenti complementari (PNC)</a:t>
            </a:r>
            <a:r>
              <a:rPr lang="it-IT" sz="2000" dirty="0"/>
              <a:t> per un importo </a:t>
            </a:r>
            <a:r>
              <a:rPr lang="it-IT" sz="2000" b="1" dirty="0"/>
              <a:t>pari a 30,6 miliardi di € </a:t>
            </a:r>
            <a:r>
              <a:rPr lang="it-IT" sz="2000" dirty="0"/>
              <a:t>che finanziano specifiche azioni che completano ed integrano il PNRR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694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2927133800"/>
              </p:ext>
            </p:extLst>
          </p:nvPr>
        </p:nvGraphicFramePr>
        <p:xfrm>
          <a:off x="513568" y="239762"/>
          <a:ext cx="10268778" cy="80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CB6646BC-0E2A-3B1E-BBF1-36AD1A37C2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739392"/>
              </p:ext>
            </p:extLst>
          </p:nvPr>
        </p:nvGraphicFramePr>
        <p:xfrm>
          <a:off x="1583957" y="1120245"/>
          <a:ext cx="8750016" cy="4027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E7F1E4BE-8862-9E84-1284-3F206A51079E}"/>
              </a:ext>
            </a:extLst>
          </p:cNvPr>
          <p:cNvSpPr txBox="1"/>
          <p:nvPr/>
        </p:nvSpPr>
        <p:spPr>
          <a:xfrm>
            <a:off x="513568" y="4962019"/>
            <a:ext cx="102762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b="1" dirty="0"/>
              <a:t>Unica Autorità politica </a:t>
            </a:r>
            <a:r>
              <a:rPr lang="it-IT" sz="2000" dirty="0"/>
              <a:t>delegata al PNRR, al PNC, alla Politica di Coesione e al SUD</a:t>
            </a:r>
          </a:p>
        </p:txBody>
      </p:sp>
    </p:spTree>
    <p:extLst>
      <p:ext uri="{BB962C8B-B14F-4D97-AF65-F5344CB8AC3E}">
        <p14:creationId xmlns:p14="http://schemas.microsoft.com/office/powerpoint/2010/main" val="1708617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1972938983"/>
              </p:ext>
            </p:extLst>
          </p:nvPr>
        </p:nvGraphicFramePr>
        <p:xfrm>
          <a:off x="513568" y="239762"/>
          <a:ext cx="10268778" cy="80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graphicFrame>
        <p:nvGraphicFramePr>
          <p:cNvPr id="16" name="CasellaDiTesto 6">
            <a:extLst>
              <a:ext uri="{FF2B5EF4-FFF2-40B4-BE49-F238E27FC236}">
                <a16:creationId xmlns:a16="http://schemas.microsoft.com/office/drawing/2014/main" id="{0CE64171-D651-209E-1BD6-74F8E9C2C2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152547"/>
              </p:ext>
            </p:extLst>
          </p:nvPr>
        </p:nvGraphicFramePr>
        <p:xfrm>
          <a:off x="509831" y="1401489"/>
          <a:ext cx="11330071" cy="4518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8" name="Elemento grafico 7" descr="Diagramma di flusso circolare con riempimento a tinta unita">
            <a:extLst>
              <a:ext uri="{FF2B5EF4-FFF2-40B4-BE49-F238E27FC236}">
                <a16:creationId xmlns:a16="http://schemas.microsoft.com/office/drawing/2014/main" id="{B6636A7F-101B-750E-AB07-E2107C415C7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982199" y="175785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107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553709883"/>
              </p:ext>
            </p:extLst>
          </p:nvPr>
        </p:nvGraphicFramePr>
        <p:xfrm>
          <a:off x="513568" y="239762"/>
          <a:ext cx="10268778" cy="80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graphicFrame>
        <p:nvGraphicFramePr>
          <p:cNvPr id="18" name="CasellaDiTesto 6">
            <a:extLst>
              <a:ext uri="{FF2B5EF4-FFF2-40B4-BE49-F238E27FC236}">
                <a16:creationId xmlns:a16="http://schemas.microsoft.com/office/drawing/2014/main" id="{536B8B01-6B9E-1697-A839-59F6B12C9B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6204817"/>
              </p:ext>
            </p:extLst>
          </p:nvPr>
        </p:nvGraphicFramePr>
        <p:xfrm>
          <a:off x="393280" y="1546249"/>
          <a:ext cx="11530466" cy="3872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291830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/>
        </p:nvGraphicFramePr>
        <p:xfrm>
          <a:off x="513568" y="239762"/>
          <a:ext cx="10268778" cy="80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graphicFrame>
        <p:nvGraphicFramePr>
          <p:cNvPr id="18" name="CasellaDiTesto 6">
            <a:extLst>
              <a:ext uri="{FF2B5EF4-FFF2-40B4-BE49-F238E27FC236}">
                <a16:creationId xmlns:a16="http://schemas.microsoft.com/office/drawing/2014/main" id="{536B8B01-6B9E-1697-A839-59F6B12C9BD7}"/>
              </a:ext>
            </a:extLst>
          </p:cNvPr>
          <p:cNvGraphicFramePr/>
          <p:nvPr/>
        </p:nvGraphicFramePr>
        <p:xfrm>
          <a:off x="393280" y="1546249"/>
          <a:ext cx="11530466" cy="3872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88376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D6F078-3B19-45BC-8A89-767F320C8532}" type="slidenum">
              <a:rPr kumimoji="0" lang="it-IT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4168129277"/>
              </p:ext>
            </p:extLst>
          </p:nvPr>
        </p:nvGraphicFramePr>
        <p:xfrm>
          <a:off x="513568" y="239762"/>
          <a:ext cx="10268778" cy="80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4" name="Connettore diritto 13"/>
          <p:cNvCxnSpPr>
            <a:cxnSpLocks/>
          </p:cNvCxnSpPr>
          <p:nvPr/>
        </p:nvCxnSpPr>
        <p:spPr>
          <a:xfrm>
            <a:off x="374887" y="6000421"/>
            <a:ext cx="8899115" cy="0"/>
          </a:xfrm>
          <a:prstGeom prst="line">
            <a:avLst/>
          </a:prstGeom>
          <a:ln w="127000" cap="sq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224B8F82-0977-D4E5-A6B0-DF21CF9E12B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1031" y="6081340"/>
            <a:ext cx="2042337" cy="64013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3D2A73-1922-B383-83D1-A2F8B3C94A97}"/>
              </a:ext>
            </a:extLst>
          </p:cNvPr>
          <p:cNvSpPr txBox="1"/>
          <p:nvPr/>
        </p:nvSpPr>
        <p:spPr>
          <a:xfrm>
            <a:off x="355949" y="6075144"/>
            <a:ext cx="6450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dirty="0"/>
              <a:t>Catiuscia Marini</a:t>
            </a:r>
          </a:p>
          <a:p>
            <a:pPr algn="l"/>
            <a:r>
              <a:rPr lang="it-IT" dirty="0"/>
              <a:t>Responsabile Ufficio Politiche Europee, Relazioni con la UE, PNRR</a:t>
            </a:r>
          </a:p>
        </p:txBody>
      </p:sp>
      <p:graphicFrame>
        <p:nvGraphicFramePr>
          <p:cNvPr id="16" name="CasellaDiTesto 6">
            <a:extLst>
              <a:ext uri="{FF2B5EF4-FFF2-40B4-BE49-F238E27FC236}">
                <a16:creationId xmlns:a16="http://schemas.microsoft.com/office/drawing/2014/main" id="{B2CFEA8F-13D7-1BBE-EBB1-9DB270891E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3323479"/>
              </p:ext>
            </p:extLst>
          </p:nvPr>
        </p:nvGraphicFramePr>
        <p:xfrm>
          <a:off x="355949" y="1762313"/>
          <a:ext cx="11467404" cy="3872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3881225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0BF478ACD651241AC5BE1314B0D076D" ma:contentTypeVersion="7" ma:contentTypeDescription="Creare un nuovo documento." ma:contentTypeScope="" ma:versionID="df3d1260092718d409825f8d10054d45">
  <xsd:schema xmlns:xsd="http://www.w3.org/2001/XMLSchema" xmlns:xs="http://www.w3.org/2001/XMLSchema" xmlns:p="http://schemas.microsoft.com/office/2006/metadata/properties" xmlns:ns3="ffdbd864-0c6d-4184-bad0-3b10a27c5f9e" targetNamespace="http://schemas.microsoft.com/office/2006/metadata/properties" ma:root="true" ma:fieldsID="122b66f7e08ce102f742bd995e8d08cd" ns3:_="">
    <xsd:import namespace="ffdbd864-0c6d-4184-bad0-3b10a27c5f9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bd864-0c6d-4184-bad0-3b10a27c5f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D2BE4A-8DC2-4AB4-8087-B76FF1F862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bd864-0c6d-4184-bad0-3b10a27c5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2AA211-3723-48B5-A259-BF1D1A3834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FF9AD5-64B1-4648-89F8-FCB16296B009}">
  <ds:schemaRefs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ffdbd864-0c6d-4184-bad0-3b10a27c5f9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2047</Words>
  <Application>Microsoft Macintosh PowerPoint</Application>
  <PresentationFormat>Widescreen</PresentationFormat>
  <Paragraphs>161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Garamond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MOVIMENTO COOPERATIVO IN ITALIA  E  L'ESPERIENZA DI LEGACOOP</dc:title>
  <dc:creator>Francesco Gastaldi</dc:creator>
  <cp:lastModifiedBy>Catiuscia Marini</cp:lastModifiedBy>
  <cp:revision>100</cp:revision>
  <dcterms:created xsi:type="dcterms:W3CDTF">2022-09-09T10:38:32Z</dcterms:created>
  <dcterms:modified xsi:type="dcterms:W3CDTF">2023-06-30T13:05:27Z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0x01010080BF478ACD651241AC5BE1314B0D076D</vt:lpwstr>
  </property>
</Properties>
</file>